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2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4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3624b793b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3624b793b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48321D4F-7D81-88D2-DFCA-E5A12507B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3624b793b_3_5:notes">
            <a:extLst>
              <a:ext uri="{FF2B5EF4-FFF2-40B4-BE49-F238E27FC236}">
                <a16:creationId xmlns:a16="http://schemas.microsoft.com/office/drawing/2014/main" id="{F184E4DE-C0F2-1FB5-5AF2-4F1A12B103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3624b793b_3_5:notes">
            <a:extLst>
              <a:ext uri="{FF2B5EF4-FFF2-40B4-BE49-F238E27FC236}">
                <a16:creationId xmlns:a16="http://schemas.microsoft.com/office/drawing/2014/main" id="{987C5382-CCDD-D2AC-CB30-2E442F0CDA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3828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9F9490F7-E174-DB49-F70F-7EA157C62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3624b793b_3_5:notes">
            <a:extLst>
              <a:ext uri="{FF2B5EF4-FFF2-40B4-BE49-F238E27FC236}">
                <a16:creationId xmlns:a16="http://schemas.microsoft.com/office/drawing/2014/main" id="{899F81FB-EEEF-D0E9-5BDD-BC45B51533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3624b793b_3_5:notes">
            <a:extLst>
              <a:ext uri="{FF2B5EF4-FFF2-40B4-BE49-F238E27FC236}">
                <a16:creationId xmlns:a16="http://schemas.microsoft.com/office/drawing/2014/main" id="{D375ADCB-6B4E-AA75-3DAB-A565E722AA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4603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55B31F64-FDA7-272A-6183-A025A87CE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3624b793b_3_5:notes">
            <a:extLst>
              <a:ext uri="{FF2B5EF4-FFF2-40B4-BE49-F238E27FC236}">
                <a16:creationId xmlns:a16="http://schemas.microsoft.com/office/drawing/2014/main" id="{23A567F6-004D-102C-C0C7-80D7FB16C2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3624b793b_3_5:notes">
            <a:extLst>
              <a:ext uri="{FF2B5EF4-FFF2-40B4-BE49-F238E27FC236}">
                <a16:creationId xmlns:a16="http://schemas.microsoft.com/office/drawing/2014/main" id="{FA138D42-C8FE-7A3A-33F1-D419969AE1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9842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>
          <a:extLst>
            <a:ext uri="{FF2B5EF4-FFF2-40B4-BE49-F238E27FC236}">
              <a16:creationId xmlns:a16="http://schemas.microsoft.com/office/drawing/2014/main" id="{2D44C3B0-8F77-5172-0625-C2F45B17E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3624b793b_3_5:notes">
            <a:extLst>
              <a:ext uri="{FF2B5EF4-FFF2-40B4-BE49-F238E27FC236}">
                <a16:creationId xmlns:a16="http://schemas.microsoft.com/office/drawing/2014/main" id="{73318D89-EF64-5B0D-2861-07606041F8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3624b793b_3_5:notes">
            <a:extLst>
              <a:ext uri="{FF2B5EF4-FFF2-40B4-BE49-F238E27FC236}">
                <a16:creationId xmlns:a16="http://schemas.microsoft.com/office/drawing/2014/main" id="{EB534447-390F-4628-CB6F-14BFC48C4B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3551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slide" Target="slide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slide" Target="slide8.xml"/><Relationship Id="rId9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2.jpeg"/><Relationship Id="rId5" Type="http://schemas.openxmlformats.org/officeDocument/2006/relationships/image" Target="../media/image7.jpeg"/><Relationship Id="rId10" Type="http://schemas.openxmlformats.org/officeDocument/2006/relationships/image" Target="../media/image11.png"/><Relationship Id="rId4" Type="http://schemas.openxmlformats.org/officeDocument/2006/relationships/slide" Target="slide8.xm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slide" Target="slide8.xml"/><Relationship Id="rId10" Type="http://schemas.microsoft.com/office/2007/relationships/hdphoto" Target="../media/hdphoto1.wdp"/><Relationship Id="rId4" Type="http://schemas.openxmlformats.org/officeDocument/2006/relationships/image" Target="../media/image18.jpe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4.jpeg"/><Relationship Id="rId12" Type="http://schemas.microsoft.com/office/2007/relationships/hdphoto" Target="../media/hdphoto1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6.png"/><Relationship Id="rId10" Type="http://schemas.openxmlformats.org/officeDocument/2006/relationships/image" Target="../media/image7.jpeg"/><Relationship Id="rId4" Type="http://schemas.openxmlformats.org/officeDocument/2006/relationships/slide" Target="slide8.xml"/><Relationship Id="rId9" Type="http://schemas.openxmlformats.org/officeDocument/2006/relationships/image" Target="../media/image6.jpe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8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ruházat, lábbelik, személy, emberek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EEEB059-11F8-572C-782D-A23FCA94D2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832" b="1130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301750"/>
            <a:ext cx="8520600" cy="965200"/>
          </a:xfrm>
          <a:prstGeom prst="rect">
            <a:avLst/>
          </a:prstGeom>
          <a:solidFill>
            <a:schemeClr val="accent4">
              <a:alpha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dirty="0">
                <a:solidFill>
                  <a:schemeClr val="bg1"/>
                </a:solidFill>
                <a:latin typeface="+mj-lt"/>
              </a:rPr>
              <a:t>Városi élet – </a:t>
            </a:r>
            <a:r>
              <a:rPr lang="hu-HU" sz="4900" dirty="0">
                <a:solidFill>
                  <a:schemeClr val="bg1"/>
                </a:solidFill>
                <a:latin typeface="+mj-lt"/>
              </a:rPr>
              <a:t>a </a:t>
            </a:r>
            <a:r>
              <a:rPr lang="en" sz="4900" dirty="0">
                <a:solidFill>
                  <a:schemeClr val="bg1"/>
                </a:solidFill>
                <a:latin typeface="+mj-lt"/>
              </a:rPr>
              <a:t>mindennapok</a:t>
            </a:r>
            <a:r>
              <a:rPr lang="hu-HU" sz="4900" dirty="0" err="1">
                <a:solidFill>
                  <a:schemeClr val="bg1"/>
                </a:solidFill>
                <a:latin typeface="+mj-lt"/>
              </a:rPr>
              <a:t>ban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76550"/>
            <a:ext cx="8520600" cy="965200"/>
          </a:xfrm>
          <a:prstGeom prst="rect">
            <a:avLst/>
          </a:prstGeom>
          <a:solidFill>
            <a:schemeClr val="accent6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bg1"/>
                </a:solidFill>
              </a:rPr>
              <a:t>Készítette: </a:t>
            </a:r>
            <a:r>
              <a:rPr lang="hu-HU" dirty="0" err="1">
                <a:solidFill>
                  <a:schemeClr val="bg1"/>
                </a:solidFill>
              </a:rPr>
              <a:t>Bajko</a:t>
            </a:r>
            <a:r>
              <a:rPr lang="hu-HU" dirty="0">
                <a:solidFill>
                  <a:schemeClr val="bg1"/>
                </a:solidFill>
              </a:rPr>
              <a:t> Lőrinc, Mezei Miklós, Kállay János,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chemeClr val="bg1"/>
                </a:solidFill>
              </a:rPr>
              <a:t>Kovács József, Török Kolos</a:t>
            </a:r>
          </a:p>
        </p:txBody>
      </p:sp>
      <p:sp>
        <p:nvSpPr>
          <p:cNvPr id="6" name="Téglalap: lekerekített 5">
            <a:hlinkClick r:id="rId4" action="ppaction://hlinksldjump"/>
            <a:extLst>
              <a:ext uri="{FF2B5EF4-FFF2-40B4-BE49-F238E27FC236}">
                <a16:creationId xmlns:a16="http://schemas.microsoft.com/office/drawing/2014/main" id="{015056BC-FD28-ACF8-5F3A-25723E653A4E}"/>
              </a:ext>
            </a:extLst>
          </p:cNvPr>
          <p:cNvSpPr/>
          <p:nvPr/>
        </p:nvSpPr>
        <p:spPr>
          <a:xfrm>
            <a:off x="8712557" y="65314"/>
            <a:ext cx="341086" cy="341086"/>
          </a:xfrm>
          <a:prstGeom prst="roundRect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800" b="1" dirty="0"/>
              <a:t>X</a:t>
            </a:r>
            <a:endParaRPr lang="hu-HU" b="1" dirty="0"/>
          </a:p>
        </p:txBody>
      </p:sp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FFD0EE04-729A-2940-DDE2-D7456BBA8B51}"/>
              </a:ext>
            </a:extLst>
          </p:cNvPr>
          <p:cNvSpPr txBox="1">
            <a:spLocks/>
          </p:cNvSpPr>
          <p:nvPr/>
        </p:nvSpPr>
        <p:spPr>
          <a:xfrm>
            <a:off x="2880729" y="406400"/>
            <a:ext cx="3628928" cy="895350"/>
          </a:xfrm>
          <a:prstGeom prst="rect">
            <a:avLst/>
          </a:prstGeom>
          <a:solidFill>
            <a:schemeClr val="accent4">
              <a:alpha val="75000"/>
            </a:schemeClr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hu-HU" sz="4900" dirty="0">
                <a:solidFill>
                  <a:schemeClr val="bg1"/>
                </a:solidFill>
                <a:latin typeface="+mj-lt"/>
              </a:rPr>
              <a:t>Ókori Róma</a:t>
            </a:r>
            <a:endParaRPr lang="hu-HU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build="p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 descr="A képen ruházat, lábbelik, személy, emberek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B782966-4D2D-C170-198A-7E817212E2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832" b="1130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3" name="Téglalap: lekerekített 32">
            <a:hlinkClick r:id="rId4" action="ppaction://hlinksldjump"/>
            <a:extLst>
              <a:ext uri="{FF2B5EF4-FFF2-40B4-BE49-F238E27FC236}">
                <a16:creationId xmlns:a16="http://schemas.microsoft.com/office/drawing/2014/main" id="{2D5EFED4-8E7D-DCB9-591A-AE9B823F9DF1}"/>
              </a:ext>
            </a:extLst>
          </p:cNvPr>
          <p:cNvSpPr/>
          <p:nvPr/>
        </p:nvSpPr>
        <p:spPr>
          <a:xfrm>
            <a:off x="8712557" y="65314"/>
            <a:ext cx="341086" cy="341086"/>
          </a:xfrm>
          <a:prstGeom prst="roundRect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800" b="1" dirty="0"/>
              <a:t>X</a:t>
            </a:r>
            <a:endParaRPr lang="hu-HU" b="1" dirty="0"/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BFC96A32-6E70-7905-E668-EE9A42414F8C}"/>
              </a:ext>
            </a:extLst>
          </p:cNvPr>
          <p:cNvSpPr txBox="1">
            <a:spLocks/>
          </p:cNvSpPr>
          <p:nvPr/>
        </p:nvSpPr>
        <p:spPr>
          <a:xfrm>
            <a:off x="0" y="705600"/>
            <a:ext cx="5740400" cy="4439557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1600" b="1" dirty="0">
                <a:solidFill>
                  <a:schemeClr val="dk1"/>
                </a:solidFill>
              </a:rPr>
              <a:t>Róma városának szerkezete </a:t>
            </a:r>
            <a:r>
              <a:rPr lang="hu-HU" sz="1600" dirty="0">
                <a:solidFill>
                  <a:schemeClr val="dk1"/>
                </a:solidFill>
              </a:rPr>
              <a:t>és építészete lenyűgöző volt. A városközpontban helyezkedett el a </a:t>
            </a:r>
            <a:r>
              <a:rPr lang="hu-HU" sz="1600" b="1" dirty="0">
                <a:solidFill>
                  <a:schemeClr val="dk1"/>
                </a:solidFill>
              </a:rPr>
              <a:t>Forum </a:t>
            </a:r>
            <a:r>
              <a:rPr lang="hu-HU" sz="1600" b="1" dirty="0" err="1">
                <a:solidFill>
                  <a:schemeClr val="dk1"/>
                </a:solidFill>
              </a:rPr>
              <a:t>Romanum</a:t>
            </a:r>
            <a:r>
              <a:rPr lang="hu-HU" sz="1600" dirty="0">
                <a:solidFill>
                  <a:schemeClr val="dk1"/>
                </a:solidFill>
              </a:rPr>
              <a:t>, ahol a politikai és kereskedelmi élet zajlott. A fórumon találhatóak voltak a legfontosabb középületek, mint például a </a:t>
            </a:r>
            <a:r>
              <a:rPr lang="hu-HU" sz="1600" b="1" dirty="0" err="1">
                <a:solidFill>
                  <a:schemeClr val="dk1"/>
                </a:solidFill>
              </a:rPr>
              <a:t>Curia</a:t>
            </a:r>
            <a:r>
              <a:rPr lang="hu-HU" sz="1600" dirty="0">
                <a:solidFill>
                  <a:schemeClr val="dk1"/>
                </a:solidFill>
              </a:rPr>
              <a:t> (szenátus épülete), a </a:t>
            </a:r>
            <a:r>
              <a:rPr lang="hu-HU" sz="1600" b="1" dirty="0" err="1">
                <a:solidFill>
                  <a:schemeClr val="dk1"/>
                </a:solidFill>
              </a:rPr>
              <a:t>Basilica</a:t>
            </a:r>
            <a:r>
              <a:rPr lang="hu-HU" sz="1600" b="1" dirty="0">
                <a:solidFill>
                  <a:schemeClr val="dk1"/>
                </a:solidFill>
              </a:rPr>
              <a:t> Julia</a:t>
            </a:r>
            <a:r>
              <a:rPr lang="hu-HU" sz="1600" dirty="0">
                <a:solidFill>
                  <a:schemeClr val="dk1"/>
                </a:solidFill>
              </a:rPr>
              <a:t> és a </a:t>
            </a:r>
            <a:r>
              <a:rPr lang="hu-HU" sz="1600" b="1" dirty="0" err="1">
                <a:solidFill>
                  <a:schemeClr val="dk1"/>
                </a:solidFill>
              </a:rPr>
              <a:t>Basilica</a:t>
            </a:r>
            <a:r>
              <a:rPr lang="hu-HU" sz="1600" b="1" dirty="0">
                <a:solidFill>
                  <a:schemeClr val="dk1"/>
                </a:solidFill>
              </a:rPr>
              <a:t> </a:t>
            </a:r>
            <a:r>
              <a:rPr lang="hu-HU" sz="1600" b="1" dirty="0" err="1">
                <a:solidFill>
                  <a:schemeClr val="dk1"/>
                </a:solidFill>
              </a:rPr>
              <a:t>Aemilia</a:t>
            </a:r>
            <a:r>
              <a:rPr lang="hu-HU" sz="1600" dirty="0">
                <a:solidFill>
                  <a:schemeClr val="dk1"/>
                </a:solidFill>
              </a:rPr>
              <a:t> (bírósági épületek), valamint számos templom és emlékmű.</a:t>
            </a:r>
          </a:p>
          <a:p>
            <a:pPr marL="0" lv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1600" dirty="0">
                <a:solidFill>
                  <a:schemeClr val="dk1"/>
                </a:solidFill>
              </a:rPr>
              <a:t>A város különböző negyedekre volt osztva, amelyek mindegyike egy-egy különálló közösséget alkotott. A gazdagabb római polgárok luxusvillái a városközpont közelében helyezkedtek el, míg a szegényebb rétegek szűk, zsúfolt lakónegyedekben, úgynevezett </a:t>
            </a:r>
            <a:r>
              <a:rPr lang="hu-HU" sz="1600" b="1" i="1" dirty="0" err="1">
                <a:solidFill>
                  <a:schemeClr val="dk1"/>
                </a:solidFill>
              </a:rPr>
              <a:t>insula</a:t>
            </a:r>
            <a:r>
              <a:rPr lang="hu-HU" sz="1600" dirty="0" err="1">
                <a:solidFill>
                  <a:schemeClr val="dk1"/>
                </a:solidFill>
              </a:rPr>
              <a:t>-kban</a:t>
            </a:r>
            <a:r>
              <a:rPr lang="hu-HU" sz="1600" dirty="0">
                <a:solidFill>
                  <a:schemeClr val="dk1"/>
                </a:solidFill>
              </a:rPr>
              <a:t> éltek. Ezek a többemeletes bérházak gyakran rossz állapotban voltak, és sokszor tűzveszélyesek is.</a:t>
            </a:r>
          </a:p>
        </p:txBody>
      </p:sp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F4C1004E-537C-D977-1042-938F7154BC6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740400" cy="703943"/>
          </a:xfrm>
          <a:prstGeom prst="rect">
            <a:avLst/>
          </a:prstGeom>
          <a:solidFill>
            <a:schemeClr val="accent4">
              <a:alpha val="75000"/>
            </a:schemeClr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rmAutofit fontScale="7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bg1"/>
                </a:solidFill>
              </a:rPr>
              <a:t>Városi Szerkezet és Építészet</a:t>
            </a:r>
            <a:endParaRPr lang="hu-HU" sz="4000" dirty="0">
              <a:solidFill>
                <a:schemeClr val="bg1"/>
              </a:solidFill>
            </a:endParaRPr>
          </a:p>
        </p:txBody>
      </p: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46C61E72-CFBF-89CA-D2AD-421D29D51B59}"/>
              </a:ext>
            </a:extLst>
          </p:cNvPr>
          <p:cNvGrpSpPr/>
          <p:nvPr/>
        </p:nvGrpSpPr>
        <p:grpSpPr>
          <a:xfrm>
            <a:off x="5915777" y="141514"/>
            <a:ext cx="1732039" cy="1734457"/>
            <a:chOff x="5915777" y="141514"/>
            <a:chExt cx="1732039" cy="173445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3D14C27-00E8-0224-70A0-15F4A2880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5777" y="576942"/>
              <a:ext cx="1732039" cy="1299029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églalap: lekerekített 10">
              <a:extLst>
                <a:ext uri="{FF2B5EF4-FFF2-40B4-BE49-F238E27FC236}">
                  <a16:creationId xmlns:a16="http://schemas.microsoft.com/office/drawing/2014/main" id="{D2666E9B-0FE1-CD54-039E-ABD9C478FCB4}"/>
                </a:ext>
              </a:extLst>
            </p:cNvPr>
            <p:cNvSpPr/>
            <p:nvPr/>
          </p:nvSpPr>
          <p:spPr>
            <a:xfrm>
              <a:off x="5915777" y="141514"/>
              <a:ext cx="1732039" cy="35197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b="1" dirty="0"/>
                <a:t>Bérház</a:t>
              </a:r>
            </a:p>
          </p:txBody>
        </p:sp>
      </p:grp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A59B7A2B-A739-6F2D-43ED-EDD9D6CD3F42}"/>
              </a:ext>
            </a:extLst>
          </p:cNvPr>
          <p:cNvGrpSpPr/>
          <p:nvPr/>
        </p:nvGrpSpPr>
        <p:grpSpPr>
          <a:xfrm>
            <a:off x="5841336" y="2010227"/>
            <a:ext cx="1806480" cy="1374421"/>
            <a:chOff x="5841336" y="2010227"/>
            <a:chExt cx="1806480" cy="1374421"/>
          </a:xfrm>
        </p:grpSpPr>
        <p:pic>
          <p:nvPicPr>
            <p:cNvPr id="1028" name="Picture 4" descr="Rome: Colosseum, Roman Forum, and Palatine Hill | GetYourGuide">
              <a:extLst>
                <a:ext uri="{FF2B5EF4-FFF2-40B4-BE49-F238E27FC236}">
                  <a16:creationId xmlns:a16="http://schemas.microsoft.com/office/drawing/2014/main" id="{0CB7D7FE-0CDD-41DA-E1AF-162C208D1D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1336" y="2445655"/>
              <a:ext cx="1806480" cy="93899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églalap: lekerekített 11">
              <a:extLst>
                <a:ext uri="{FF2B5EF4-FFF2-40B4-BE49-F238E27FC236}">
                  <a16:creationId xmlns:a16="http://schemas.microsoft.com/office/drawing/2014/main" id="{327B4843-ABE2-7BC7-FC3C-C7D6D0EDF33C}"/>
                </a:ext>
              </a:extLst>
            </p:cNvPr>
            <p:cNvSpPr/>
            <p:nvPr/>
          </p:nvSpPr>
          <p:spPr>
            <a:xfrm>
              <a:off x="5857113" y="2010227"/>
              <a:ext cx="1732039" cy="35197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sz="1400" b="1" dirty="0">
                  <a:solidFill>
                    <a:schemeClr val="dk1"/>
                  </a:solidFill>
                </a:rPr>
                <a:t>Forum </a:t>
              </a:r>
              <a:r>
                <a:rPr lang="hu-HU" sz="1400" b="1" dirty="0" err="1">
                  <a:solidFill>
                    <a:schemeClr val="dk1"/>
                  </a:solidFill>
                </a:rPr>
                <a:t>Romanum</a:t>
              </a:r>
              <a:endParaRPr lang="hu-HU" dirty="0"/>
            </a:p>
          </p:txBody>
        </p:sp>
      </p:grpSp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13C28A48-28AB-225E-B39B-BD84EC845EB8}"/>
              </a:ext>
            </a:extLst>
          </p:cNvPr>
          <p:cNvGrpSpPr/>
          <p:nvPr/>
        </p:nvGrpSpPr>
        <p:grpSpPr>
          <a:xfrm>
            <a:off x="7785972" y="576942"/>
            <a:ext cx="1272944" cy="1591709"/>
            <a:chOff x="7785972" y="576942"/>
            <a:chExt cx="1272944" cy="1591709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8EC3367-543A-D14A-EBF4-C5E636CA30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5972" y="1039004"/>
              <a:ext cx="1272944" cy="112964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églalap: lekerekített 12">
              <a:extLst>
                <a:ext uri="{FF2B5EF4-FFF2-40B4-BE49-F238E27FC236}">
                  <a16:creationId xmlns:a16="http://schemas.microsoft.com/office/drawing/2014/main" id="{85610BC6-1A05-261B-1262-9158FD3DB48E}"/>
                </a:ext>
              </a:extLst>
            </p:cNvPr>
            <p:cNvSpPr/>
            <p:nvPr/>
          </p:nvSpPr>
          <p:spPr>
            <a:xfrm>
              <a:off x="7858198" y="576942"/>
              <a:ext cx="1128491" cy="35197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b="1" dirty="0" err="1"/>
                <a:t>Curia</a:t>
              </a:r>
              <a:endParaRPr lang="hu-HU" b="1" dirty="0"/>
            </a:p>
          </p:txBody>
        </p:sp>
      </p:grpSp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86765F4D-A9B7-CC59-A405-880125ECF188}"/>
              </a:ext>
            </a:extLst>
          </p:cNvPr>
          <p:cNvGrpSpPr/>
          <p:nvPr/>
        </p:nvGrpSpPr>
        <p:grpSpPr>
          <a:xfrm>
            <a:off x="5828088" y="3457605"/>
            <a:ext cx="1907416" cy="1569378"/>
            <a:chOff x="5828088" y="3457605"/>
            <a:chExt cx="1907416" cy="1569378"/>
          </a:xfrm>
        </p:grpSpPr>
        <p:pic>
          <p:nvPicPr>
            <p:cNvPr id="1032" name="Picture 8" descr="The Basilica Julia, constructed around 46 BC, demolished and repurposed  around 600 AD. : r/Lost_Architecture">
              <a:extLst>
                <a:ext uri="{FF2B5EF4-FFF2-40B4-BE49-F238E27FC236}">
                  <a16:creationId xmlns:a16="http://schemas.microsoft.com/office/drawing/2014/main" id="{401251AF-2F7C-3E92-3654-CB62075E88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8088" y="3882534"/>
              <a:ext cx="1907416" cy="1144449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églalap: lekerekített 13">
              <a:extLst>
                <a:ext uri="{FF2B5EF4-FFF2-40B4-BE49-F238E27FC236}">
                  <a16:creationId xmlns:a16="http://schemas.microsoft.com/office/drawing/2014/main" id="{97EA53DC-97F9-2834-CCD5-004E3DC4BB92}"/>
                </a:ext>
              </a:extLst>
            </p:cNvPr>
            <p:cNvSpPr/>
            <p:nvPr/>
          </p:nvSpPr>
          <p:spPr>
            <a:xfrm>
              <a:off x="5878556" y="3457605"/>
              <a:ext cx="1732039" cy="35197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sz="1400" b="1" dirty="0" err="1">
                  <a:solidFill>
                    <a:schemeClr val="dk1"/>
                  </a:solidFill>
                </a:rPr>
                <a:t>Basilica</a:t>
              </a:r>
              <a:r>
                <a:rPr lang="hu-HU" sz="1400" b="1" dirty="0">
                  <a:solidFill>
                    <a:schemeClr val="dk1"/>
                  </a:solidFill>
                </a:rPr>
                <a:t> Julia</a:t>
              </a:r>
              <a:endParaRPr lang="hu-HU" dirty="0"/>
            </a:p>
          </p:txBody>
        </p:sp>
      </p:grpSp>
      <p:grpSp>
        <p:nvGrpSpPr>
          <p:cNvPr id="20" name="Csoportba foglalás 19">
            <a:extLst>
              <a:ext uri="{FF2B5EF4-FFF2-40B4-BE49-F238E27FC236}">
                <a16:creationId xmlns:a16="http://schemas.microsoft.com/office/drawing/2014/main" id="{1E6E5F91-4C8C-5787-8B5F-FAF8E947032E}"/>
              </a:ext>
            </a:extLst>
          </p:cNvPr>
          <p:cNvGrpSpPr/>
          <p:nvPr/>
        </p:nvGrpSpPr>
        <p:grpSpPr>
          <a:xfrm>
            <a:off x="7785972" y="2302022"/>
            <a:ext cx="1272945" cy="1342665"/>
            <a:chOff x="7785972" y="2302022"/>
            <a:chExt cx="1272945" cy="1342665"/>
          </a:xfrm>
        </p:grpSpPr>
        <p:pic>
          <p:nvPicPr>
            <p:cNvPr id="1034" name="Picture 10" descr="Basilica Aemilia - Colosseum Rome Tickets">
              <a:extLst>
                <a:ext uri="{FF2B5EF4-FFF2-40B4-BE49-F238E27FC236}">
                  <a16:creationId xmlns:a16="http://schemas.microsoft.com/office/drawing/2014/main" id="{011082BF-F2E7-4DC6-643D-C26CA4EC2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5972" y="2796057"/>
              <a:ext cx="1272945" cy="84863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églalap: lekerekített 14">
              <a:extLst>
                <a:ext uri="{FF2B5EF4-FFF2-40B4-BE49-F238E27FC236}">
                  <a16:creationId xmlns:a16="http://schemas.microsoft.com/office/drawing/2014/main" id="{43FBAE3F-B732-8D70-2E30-EE8CAFCED0AF}"/>
                </a:ext>
              </a:extLst>
            </p:cNvPr>
            <p:cNvSpPr/>
            <p:nvPr/>
          </p:nvSpPr>
          <p:spPr>
            <a:xfrm>
              <a:off x="7785973" y="2302022"/>
              <a:ext cx="1272944" cy="41093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sz="1400" b="1" dirty="0" err="1">
                  <a:solidFill>
                    <a:schemeClr val="dk1"/>
                  </a:solidFill>
                </a:rPr>
                <a:t>Basilica</a:t>
              </a:r>
              <a:r>
                <a:rPr lang="hu-HU" sz="1400" b="1" dirty="0">
                  <a:solidFill>
                    <a:schemeClr val="dk1"/>
                  </a:solidFill>
                </a:rPr>
                <a:t> </a:t>
              </a:r>
              <a:r>
                <a:rPr lang="hu-HU" sz="1400" b="1" dirty="0" err="1">
                  <a:solidFill>
                    <a:schemeClr val="dk1"/>
                  </a:solidFill>
                </a:rPr>
                <a:t>Aemilia</a:t>
              </a:r>
              <a:endParaRPr lang="hu-HU" dirty="0"/>
            </a:p>
          </p:txBody>
        </p:sp>
      </p:grpSp>
      <p:pic>
        <p:nvPicPr>
          <p:cNvPr id="21" name="Picture 2">
            <a:extLst>
              <a:ext uri="{FF2B5EF4-FFF2-40B4-BE49-F238E27FC236}">
                <a16:creationId xmlns:a16="http://schemas.microsoft.com/office/drawing/2014/main" id="{1FD990B2-FB2B-3FF1-988C-9CE215F80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7948" y="0"/>
            <a:ext cx="6870023" cy="5152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4" descr="Rome: Colosseum, Roman Forum, and Palatine Hill | GetYourGuide">
            <a:extLst>
              <a:ext uri="{FF2B5EF4-FFF2-40B4-BE49-F238E27FC236}">
                <a16:creationId xmlns:a16="http://schemas.microsoft.com/office/drawing/2014/main" id="{6D383641-B682-D823-605C-6C0455230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" y="250012"/>
            <a:ext cx="9142076" cy="47519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9C32A899-E4D1-158B-A0C5-BE20100E4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0124" y="18146"/>
            <a:ext cx="5827692" cy="5172077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The Basilica Julia, constructed around 46 BC, demolished and repurposed  around 600 AD. : r/Lost_Architecture">
            <a:extLst>
              <a:ext uri="{FF2B5EF4-FFF2-40B4-BE49-F238E27FC236}">
                <a16:creationId xmlns:a16="http://schemas.microsoft.com/office/drawing/2014/main" id="{63C4B31B-2334-6784-F0E4-88D6ACA15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749" y="-9016"/>
            <a:ext cx="8587525" cy="5152516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Basilica Aemilia - Colosseum Rome Tickets">
            <a:extLst>
              <a:ext uri="{FF2B5EF4-FFF2-40B4-BE49-F238E27FC236}">
                <a16:creationId xmlns:a16="http://schemas.microsoft.com/office/drawing/2014/main" id="{E9A4FD1A-5FF1-F9D2-F656-04EBC67D0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84" y="-20270"/>
            <a:ext cx="7733196" cy="515546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1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" fill="hold">
                      <p:stCondLst>
                        <p:cond delay="0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2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5" fill="hold">
                      <p:stCondLst>
                        <p:cond delay="0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31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2" fill="hold">
                      <p:stCondLst>
                        <p:cond delay="0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3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9" fill="hold">
                      <p:stCondLst>
                        <p:cond delay="0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4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6" fill="hold">
                      <p:stCondLst>
                        <p:cond delay="0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A584CD0F-4C8C-188F-6510-3A6A9755F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 descr="A képen ruházat, lábbelik, személy, emberek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64708BE-8188-CAAD-0713-95A571E848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832" b="1130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3" name="Téglalap: lekerekített 32">
            <a:hlinkClick r:id="rId4" action="ppaction://hlinksldjump"/>
            <a:extLst>
              <a:ext uri="{FF2B5EF4-FFF2-40B4-BE49-F238E27FC236}">
                <a16:creationId xmlns:a16="http://schemas.microsoft.com/office/drawing/2014/main" id="{CE4911B6-EFD3-A403-BA44-F44B43BD4E72}"/>
              </a:ext>
            </a:extLst>
          </p:cNvPr>
          <p:cNvSpPr/>
          <p:nvPr/>
        </p:nvSpPr>
        <p:spPr>
          <a:xfrm>
            <a:off x="8712557" y="65314"/>
            <a:ext cx="341086" cy="341086"/>
          </a:xfrm>
          <a:prstGeom prst="roundRect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800" b="1" dirty="0"/>
              <a:t>X</a:t>
            </a:r>
            <a:endParaRPr lang="hu-HU" b="1" dirty="0"/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38D1B864-B091-8592-E970-76B017ABA2DE}"/>
              </a:ext>
            </a:extLst>
          </p:cNvPr>
          <p:cNvSpPr txBox="1">
            <a:spLocks/>
          </p:cNvSpPr>
          <p:nvPr/>
        </p:nvSpPr>
        <p:spPr>
          <a:xfrm>
            <a:off x="0" y="703943"/>
            <a:ext cx="5740400" cy="4439557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1600" b="1" dirty="0">
                <a:solidFill>
                  <a:schemeClr val="dk1"/>
                </a:solidFill>
              </a:rPr>
              <a:t>Róma utcái szűkek és zsúfoltak voltak</a:t>
            </a:r>
            <a:r>
              <a:rPr lang="hu-HU" sz="1600" dirty="0">
                <a:solidFill>
                  <a:schemeClr val="dk1"/>
                </a:solidFill>
              </a:rPr>
              <a:t>, és a város forgatagában állandó volt </a:t>
            </a:r>
            <a:r>
              <a:rPr lang="hu-HU" sz="1600" b="1" dirty="0">
                <a:solidFill>
                  <a:schemeClr val="dk1"/>
                </a:solidFill>
              </a:rPr>
              <a:t>a nyüzsgés</a:t>
            </a:r>
            <a:r>
              <a:rPr lang="hu-HU" sz="1600" dirty="0">
                <a:solidFill>
                  <a:schemeClr val="dk1"/>
                </a:solidFill>
              </a:rPr>
              <a:t>. Az utak kövezettek voltak, és az utcákat kocsik, szekerek és gyalogosok töltötték meg. A városban jelentős közlekedési problémák voltak, különösen a piacok környékén, ahol a kereskedők és vásárlók miatt különösen nagy volt a forgalom.</a:t>
            </a:r>
          </a:p>
          <a:p>
            <a:pPr marL="0" lv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1600" dirty="0">
                <a:solidFill>
                  <a:schemeClr val="dk1"/>
                </a:solidFill>
              </a:rPr>
              <a:t>A városi infrastruktúra részeként Rómában fejlett vízellátó és csatornarendszer működött. Az </a:t>
            </a:r>
            <a:r>
              <a:rPr lang="hu-HU" sz="1600" dirty="0" err="1">
                <a:solidFill>
                  <a:schemeClr val="dk1"/>
                </a:solidFill>
              </a:rPr>
              <a:t>aquaductus</a:t>
            </a:r>
            <a:r>
              <a:rPr lang="hu-HU" sz="1600" dirty="0">
                <a:solidFill>
                  <a:schemeClr val="dk1"/>
                </a:solidFill>
              </a:rPr>
              <a:t>-ok (vízvezetékek) a városba szállították a friss vizet a közeli forrásokból, és </a:t>
            </a:r>
            <a:r>
              <a:rPr lang="hu-HU" sz="1600" b="1" dirty="0">
                <a:solidFill>
                  <a:schemeClr val="dk1"/>
                </a:solidFill>
              </a:rPr>
              <a:t>több nyilvános és magánfürdőt, </a:t>
            </a:r>
            <a:r>
              <a:rPr lang="hu-HU" sz="1600" dirty="0">
                <a:solidFill>
                  <a:schemeClr val="dk1"/>
                </a:solidFill>
              </a:rPr>
              <a:t>valamint</a:t>
            </a:r>
            <a:r>
              <a:rPr lang="hu-HU" sz="1600" b="1" dirty="0">
                <a:solidFill>
                  <a:schemeClr val="dk1"/>
                </a:solidFill>
              </a:rPr>
              <a:t> </a:t>
            </a:r>
            <a:r>
              <a:rPr lang="hu-HU" sz="1600" dirty="0">
                <a:solidFill>
                  <a:schemeClr val="dk1"/>
                </a:solidFill>
              </a:rPr>
              <a:t>szökőkutat láttak el. A </a:t>
            </a:r>
            <a:r>
              <a:rPr lang="hu-HU" sz="1600" b="1" dirty="0" err="1">
                <a:solidFill>
                  <a:schemeClr val="dk1"/>
                </a:solidFill>
              </a:rPr>
              <a:t>Cloaca</a:t>
            </a:r>
            <a:r>
              <a:rPr lang="hu-HU" sz="1600" b="1" dirty="0">
                <a:solidFill>
                  <a:schemeClr val="dk1"/>
                </a:solidFill>
              </a:rPr>
              <a:t> Maxima</a:t>
            </a:r>
            <a:r>
              <a:rPr lang="hu-HU" sz="1600" dirty="0">
                <a:solidFill>
                  <a:schemeClr val="dk1"/>
                </a:solidFill>
              </a:rPr>
              <a:t>, azaz a város főcsatornája, a szennyvizet vezette el.</a:t>
            </a:r>
          </a:p>
        </p:txBody>
      </p:sp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D3FEBCF2-B571-A4DD-14C7-C6280226D7E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740400" cy="703943"/>
          </a:xfrm>
          <a:prstGeom prst="rect">
            <a:avLst/>
          </a:prstGeom>
          <a:solidFill>
            <a:schemeClr val="accent4">
              <a:alpha val="75000"/>
            </a:schemeClr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bg1"/>
                </a:solidFill>
              </a:rPr>
              <a:t>Közlekedés és Infrastruktúra</a:t>
            </a:r>
            <a:endParaRPr lang="hu-HU" sz="4000" dirty="0">
              <a:solidFill>
                <a:schemeClr val="bg1"/>
              </a:solidFill>
            </a:endParaRPr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44885D80-933C-4493-74CE-45BF461C4E9D}"/>
              </a:ext>
            </a:extLst>
          </p:cNvPr>
          <p:cNvGrpSpPr/>
          <p:nvPr/>
        </p:nvGrpSpPr>
        <p:grpSpPr>
          <a:xfrm>
            <a:off x="5889614" y="101363"/>
            <a:ext cx="1053085" cy="1857274"/>
            <a:chOff x="5983922" y="235857"/>
            <a:chExt cx="1053085" cy="1857274"/>
          </a:xfrm>
        </p:grpSpPr>
        <p:sp>
          <p:nvSpPr>
            <p:cNvPr id="12" name="Téglalap: lekerekített 11">
              <a:extLst>
                <a:ext uri="{FF2B5EF4-FFF2-40B4-BE49-F238E27FC236}">
                  <a16:creationId xmlns:a16="http://schemas.microsoft.com/office/drawing/2014/main" id="{53905D37-6392-46DC-7E36-B30A25374E33}"/>
                </a:ext>
              </a:extLst>
            </p:cNvPr>
            <p:cNvSpPr/>
            <p:nvPr/>
          </p:nvSpPr>
          <p:spPr>
            <a:xfrm>
              <a:off x="5983922" y="235857"/>
              <a:ext cx="1039178" cy="35197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b="1" dirty="0"/>
                <a:t>utca</a:t>
              </a:r>
              <a:endParaRPr lang="hu-HU" dirty="0"/>
            </a:p>
          </p:txBody>
        </p:sp>
        <p:pic>
          <p:nvPicPr>
            <p:cNvPr id="2050" name="Picture 2" descr="Róma: utca (kép)">
              <a:extLst>
                <a:ext uri="{FF2B5EF4-FFF2-40B4-BE49-F238E27FC236}">
                  <a16:creationId xmlns:a16="http://schemas.microsoft.com/office/drawing/2014/main" id="{38346278-612D-DB5E-3B0D-9D8273DE1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829" y="703943"/>
              <a:ext cx="1039178" cy="1389188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Csoportba foglalás 28">
            <a:extLst>
              <a:ext uri="{FF2B5EF4-FFF2-40B4-BE49-F238E27FC236}">
                <a16:creationId xmlns:a16="http://schemas.microsoft.com/office/drawing/2014/main" id="{9914B6F4-2EE5-8F2F-CA04-209E12EB5E3C}"/>
              </a:ext>
            </a:extLst>
          </p:cNvPr>
          <p:cNvGrpSpPr/>
          <p:nvPr/>
        </p:nvGrpSpPr>
        <p:grpSpPr>
          <a:xfrm>
            <a:off x="6270735" y="3701833"/>
            <a:ext cx="2612365" cy="1445296"/>
            <a:chOff x="6270735" y="3701833"/>
            <a:chExt cx="2612365" cy="1445296"/>
          </a:xfrm>
        </p:grpSpPr>
        <p:sp>
          <p:nvSpPr>
            <p:cNvPr id="2" name="Téglalap: lekerekített 1">
              <a:extLst>
                <a:ext uri="{FF2B5EF4-FFF2-40B4-BE49-F238E27FC236}">
                  <a16:creationId xmlns:a16="http://schemas.microsoft.com/office/drawing/2014/main" id="{DB49F9FF-D0CD-07F3-9DCD-018A7920CEA4}"/>
                </a:ext>
              </a:extLst>
            </p:cNvPr>
            <p:cNvSpPr/>
            <p:nvPr/>
          </p:nvSpPr>
          <p:spPr>
            <a:xfrm>
              <a:off x="6811109" y="3701833"/>
              <a:ext cx="1732039" cy="35197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b="1" dirty="0"/>
                <a:t>Nyüzsgés szekér</a:t>
              </a:r>
              <a:endParaRPr lang="hu-HU" dirty="0"/>
            </a:p>
          </p:txBody>
        </p:sp>
        <p:pic>
          <p:nvPicPr>
            <p:cNvPr id="4" name="Kép 3">
              <a:extLst>
                <a:ext uri="{FF2B5EF4-FFF2-40B4-BE49-F238E27FC236}">
                  <a16:creationId xmlns:a16="http://schemas.microsoft.com/office/drawing/2014/main" id="{93E301F8-405E-3F84-ADBE-BE96ED7A8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23" b="97368" l="3200" r="97200">
                          <a14:foregroundMark x1="14200" y1="56391" x2="4600" y2="49248"/>
                          <a14:foregroundMark x1="3523" y1="56767" x2="3200" y2="59023"/>
                          <a14:foregroundMark x1="4600" y1="49248" x2="3523" y2="56767"/>
                          <a14:foregroundMark x1="12400" y1="83835" x2="9200" y2="91353"/>
                          <a14:foregroundMark x1="54600" y1="93609" x2="59000" y2="98120"/>
                          <a14:foregroundMark x1="85800" y1="84211" x2="87000" y2="84211"/>
                          <a14:foregroundMark x1="85200" y1="53759" x2="88200" y2="40226"/>
                          <a14:foregroundMark x1="88200" y1="40226" x2="92000" y2="31955"/>
                          <a14:foregroundMark x1="95400" y1="44361" x2="96400" y2="31203"/>
                          <a14:foregroundMark x1="96400" y1="31203" x2="97200" y2="28571"/>
                          <a14:foregroundMark x1="14200" y1="94737" x2="5200" y2="94361"/>
                          <a14:foregroundMark x1="5200" y1="94361" x2="9200" y2="81203"/>
                          <a14:foregroundMark x1="9200" y1="81203" x2="10400" y2="80451"/>
                          <a14:backgroundMark x1="70400" y1="66917" x2="70400" y2="66917"/>
                          <a14:backgroundMark x1="67400" y1="66917" x2="67400" y2="66917"/>
                          <a14:backgroundMark x1="74600" y1="67293" x2="74600" y2="67293"/>
                          <a14:backgroundMark x1="91400" y1="74812" x2="91400" y2="74812"/>
                          <a14:backgroundMark x1="88800" y1="71053" x2="88800" y2="71053"/>
                          <a14:backgroundMark x1="6400" y1="56767" x2="6400" y2="567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70735" y="3757350"/>
              <a:ext cx="2612365" cy="1389779"/>
            </a:xfrm>
            <a:prstGeom prst="rect">
              <a:avLst/>
            </a:prstGeom>
          </p:spPr>
        </p:pic>
      </p:grp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0A29972B-02A3-5A1E-AA83-C87CC03DD0A3}"/>
              </a:ext>
            </a:extLst>
          </p:cNvPr>
          <p:cNvGrpSpPr/>
          <p:nvPr/>
        </p:nvGrpSpPr>
        <p:grpSpPr>
          <a:xfrm>
            <a:off x="7254131" y="516085"/>
            <a:ext cx="1578436" cy="1213137"/>
            <a:chOff x="7254131" y="516085"/>
            <a:chExt cx="1578436" cy="1213137"/>
          </a:xfrm>
        </p:grpSpPr>
        <p:grpSp>
          <p:nvGrpSpPr>
            <p:cNvPr id="6" name="Csoportba foglalás 5">
              <a:extLst>
                <a:ext uri="{FF2B5EF4-FFF2-40B4-BE49-F238E27FC236}">
                  <a16:creationId xmlns:a16="http://schemas.microsoft.com/office/drawing/2014/main" id="{C8FB0F91-7C5F-7542-77EE-AC83217304FE}"/>
                </a:ext>
              </a:extLst>
            </p:cNvPr>
            <p:cNvGrpSpPr/>
            <p:nvPr/>
          </p:nvGrpSpPr>
          <p:grpSpPr>
            <a:xfrm>
              <a:off x="7393676" y="915344"/>
              <a:ext cx="1393655" cy="813878"/>
              <a:chOff x="4891500" y="2093131"/>
              <a:chExt cx="4190735" cy="1791607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AD590CF4-6AD9-AAB7-1C5D-9498D54DE4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04061" y="2349138"/>
                <a:ext cx="1078174" cy="115062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C2A3EE85-DE1B-5E61-8CDD-4C2E11653C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42123" y="2123405"/>
                <a:ext cx="1911136" cy="1754414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33BB602E-B1EB-A94E-A8F3-1CB684ECD7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1500" y="2093131"/>
                <a:ext cx="1218556" cy="1791607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églalap: lekerekített 6">
              <a:extLst>
                <a:ext uri="{FF2B5EF4-FFF2-40B4-BE49-F238E27FC236}">
                  <a16:creationId xmlns:a16="http://schemas.microsoft.com/office/drawing/2014/main" id="{5D78B5E8-7EE7-9451-C3BA-E1F04057C22A}"/>
                </a:ext>
              </a:extLst>
            </p:cNvPr>
            <p:cNvSpPr/>
            <p:nvPr/>
          </p:nvSpPr>
          <p:spPr>
            <a:xfrm>
              <a:off x="7254131" y="516085"/>
              <a:ext cx="1578436" cy="35197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b="1" dirty="0"/>
                <a:t>Kereskedők</a:t>
              </a:r>
              <a:endParaRPr lang="hu-HU" dirty="0"/>
            </a:p>
          </p:txBody>
        </p:sp>
      </p:grpSp>
      <p:grpSp>
        <p:nvGrpSpPr>
          <p:cNvPr id="31" name="Csoportba foglalás 30">
            <a:extLst>
              <a:ext uri="{FF2B5EF4-FFF2-40B4-BE49-F238E27FC236}">
                <a16:creationId xmlns:a16="http://schemas.microsoft.com/office/drawing/2014/main" id="{0D9A0009-ED42-4EE3-C06A-6F111C060F40}"/>
              </a:ext>
            </a:extLst>
          </p:cNvPr>
          <p:cNvGrpSpPr/>
          <p:nvPr/>
        </p:nvGrpSpPr>
        <p:grpSpPr>
          <a:xfrm>
            <a:off x="5836634" y="2185998"/>
            <a:ext cx="1172951" cy="1376079"/>
            <a:chOff x="5836634" y="2185998"/>
            <a:chExt cx="1172951" cy="1376079"/>
          </a:xfrm>
        </p:grpSpPr>
        <p:pic>
          <p:nvPicPr>
            <p:cNvPr id="24" name="Kép 23" descr="A képen épület, szobor, medence, talaj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C816FFAD-0305-4F74-11D6-B27A0E4F3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36634" y="2622781"/>
              <a:ext cx="1172951" cy="939296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25" name="Téglalap: lekerekített 24">
              <a:extLst>
                <a:ext uri="{FF2B5EF4-FFF2-40B4-BE49-F238E27FC236}">
                  <a16:creationId xmlns:a16="http://schemas.microsoft.com/office/drawing/2014/main" id="{89F06167-F4A6-CC0A-6139-13AEE07DEA16}"/>
                </a:ext>
              </a:extLst>
            </p:cNvPr>
            <p:cNvSpPr/>
            <p:nvPr/>
          </p:nvSpPr>
          <p:spPr>
            <a:xfrm>
              <a:off x="5904256" y="2185998"/>
              <a:ext cx="1061465" cy="35197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b="1" dirty="0"/>
                <a:t>Fürdők</a:t>
              </a:r>
              <a:endParaRPr lang="hu-HU" dirty="0"/>
            </a:p>
          </p:txBody>
        </p:sp>
      </p:grpSp>
      <p:grpSp>
        <p:nvGrpSpPr>
          <p:cNvPr id="34" name="Csoportba foglalás 33">
            <a:extLst>
              <a:ext uri="{FF2B5EF4-FFF2-40B4-BE49-F238E27FC236}">
                <a16:creationId xmlns:a16="http://schemas.microsoft.com/office/drawing/2014/main" id="{39CC4CEC-7847-D5E6-40C1-DEF97567306A}"/>
              </a:ext>
            </a:extLst>
          </p:cNvPr>
          <p:cNvGrpSpPr/>
          <p:nvPr/>
        </p:nvGrpSpPr>
        <p:grpSpPr>
          <a:xfrm>
            <a:off x="7298172" y="1915437"/>
            <a:ext cx="1597411" cy="1425295"/>
            <a:chOff x="7298172" y="1915437"/>
            <a:chExt cx="1597411" cy="1425295"/>
          </a:xfrm>
        </p:grpSpPr>
        <p:pic>
          <p:nvPicPr>
            <p:cNvPr id="2060" name="Picture 12" descr="Cloaca Maxima - Colosseum">
              <a:extLst>
                <a:ext uri="{FF2B5EF4-FFF2-40B4-BE49-F238E27FC236}">
                  <a16:creationId xmlns:a16="http://schemas.microsoft.com/office/drawing/2014/main" id="{4F8063C8-C274-7010-F2F9-C36C1E157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3237" y="2361984"/>
              <a:ext cx="1450974" cy="978748"/>
            </a:xfrm>
            <a:prstGeom prst="rect">
              <a:avLst/>
            </a:prstGeom>
            <a:ln w="381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églalap: lekerekített 25">
              <a:extLst>
                <a:ext uri="{FF2B5EF4-FFF2-40B4-BE49-F238E27FC236}">
                  <a16:creationId xmlns:a16="http://schemas.microsoft.com/office/drawing/2014/main" id="{E8EEAB42-15EF-FD9D-2DBE-69C41B08B4E6}"/>
                </a:ext>
              </a:extLst>
            </p:cNvPr>
            <p:cNvSpPr/>
            <p:nvPr/>
          </p:nvSpPr>
          <p:spPr>
            <a:xfrm>
              <a:off x="7298172" y="1915437"/>
              <a:ext cx="1597411" cy="35197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sz="1400" b="1" dirty="0" err="1">
                  <a:solidFill>
                    <a:schemeClr val="dk1"/>
                  </a:solidFill>
                </a:rPr>
                <a:t>Cloaca</a:t>
              </a:r>
              <a:r>
                <a:rPr lang="hu-HU" sz="1400" b="1" dirty="0">
                  <a:solidFill>
                    <a:schemeClr val="dk1"/>
                  </a:solidFill>
                </a:rPr>
                <a:t> Maxima</a:t>
              </a:r>
              <a:endParaRPr lang="hu-HU" dirty="0"/>
            </a:p>
          </p:txBody>
        </p:sp>
      </p:grpSp>
      <p:pic>
        <p:nvPicPr>
          <p:cNvPr id="27" name="Picture 2" descr="Róma: utca (kép)">
            <a:extLst>
              <a:ext uri="{FF2B5EF4-FFF2-40B4-BE49-F238E27FC236}">
                <a16:creationId xmlns:a16="http://schemas.microsoft.com/office/drawing/2014/main" id="{C7AA1269-9422-DC1D-2201-45E07E9C7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46" y="-26152"/>
            <a:ext cx="3886706" cy="5195803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Csoportba foglalás 37">
            <a:extLst>
              <a:ext uri="{FF2B5EF4-FFF2-40B4-BE49-F238E27FC236}">
                <a16:creationId xmlns:a16="http://schemas.microsoft.com/office/drawing/2014/main" id="{CE7CA25C-AA4F-83BD-DD20-4F5BA8BE52D1}"/>
              </a:ext>
            </a:extLst>
          </p:cNvPr>
          <p:cNvGrpSpPr/>
          <p:nvPr/>
        </p:nvGrpSpPr>
        <p:grpSpPr>
          <a:xfrm>
            <a:off x="351522" y="815179"/>
            <a:ext cx="8687132" cy="4241135"/>
            <a:chOff x="7413690" y="645266"/>
            <a:chExt cx="1460399" cy="1132805"/>
          </a:xfrm>
        </p:grpSpPr>
        <p:grpSp>
          <p:nvGrpSpPr>
            <p:cNvPr id="39" name="Csoportba foglalás 38">
              <a:extLst>
                <a:ext uri="{FF2B5EF4-FFF2-40B4-BE49-F238E27FC236}">
                  <a16:creationId xmlns:a16="http://schemas.microsoft.com/office/drawing/2014/main" id="{9471D3CA-51B1-82C0-50C0-767965AFA597}"/>
                </a:ext>
              </a:extLst>
            </p:cNvPr>
            <p:cNvGrpSpPr/>
            <p:nvPr/>
          </p:nvGrpSpPr>
          <p:grpSpPr>
            <a:xfrm>
              <a:off x="7413690" y="957670"/>
              <a:ext cx="1460399" cy="820401"/>
              <a:chOff x="4951688" y="2186299"/>
              <a:chExt cx="4391437" cy="1805963"/>
            </a:xfrm>
          </p:grpSpPr>
          <p:pic>
            <p:nvPicPr>
              <p:cNvPr id="41" name="Picture 4">
                <a:extLst>
                  <a:ext uri="{FF2B5EF4-FFF2-40B4-BE49-F238E27FC236}">
                    <a16:creationId xmlns:a16="http://schemas.microsoft.com/office/drawing/2014/main" id="{330C5230-EDDF-C0AD-A0D9-F14A07329F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10864" y="2677201"/>
                <a:ext cx="1232261" cy="131506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6">
                <a:extLst>
                  <a:ext uri="{FF2B5EF4-FFF2-40B4-BE49-F238E27FC236}">
                    <a16:creationId xmlns:a16="http://schemas.microsoft.com/office/drawing/2014/main" id="{E109ED2A-218A-21B3-DBB8-9B416FB8BA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9847" y="2186299"/>
                <a:ext cx="1911136" cy="1754414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10">
                <a:extLst>
                  <a:ext uri="{FF2B5EF4-FFF2-40B4-BE49-F238E27FC236}">
                    <a16:creationId xmlns:a16="http://schemas.microsoft.com/office/drawing/2014/main" id="{A7870D20-1E1A-E07E-F82F-D357BAAE2B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1688" y="2282941"/>
                <a:ext cx="1061798" cy="156113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0" name="Téglalap: lekerekített 39">
              <a:extLst>
                <a:ext uri="{FF2B5EF4-FFF2-40B4-BE49-F238E27FC236}">
                  <a16:creationId xmlns:a16="http://schemas.microsoft.com/office/drawing/2014/main" id="{A2725971-123B-94B9-66EF-9312F416573C}"/>
                </a:ext>
              </a:extLst>
            </p:cNvPr>
            <p:cNvSpPr/>
            <p:nvPr/>
          </p:nvSpPr>
          <p:spPr>
            <a:xfrm>
              <a:off x="7937472" y="645266"/>
              <a:ext cx="306680" cy="11563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b="1" dirty="0"/>
                <a:t>Kereskedők</a:t>
              </a:r>
              <a:endParaRPr lang="hu-HU" dirty="0"/>
            </a:p>
          </p:txBody>
        </p:sp>
      </p:grpSp>
      <p:pic>
        <p:nvPicPr>
          <p:cNvPr id="44" name="Kép 43" descr="A képen épület, szobor, medence, talaj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3D12E04-0927-0307-B31B-E87444CD28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2110" y="-33780"/>
            <a:ext cx="6472122" cy="5182858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5" name="Picture 12" descr="Cloaca Maxima - Colosseum">
            <a:extLst>
              <a:ext uri="{FF2B5EF4-FFF2-40B4-BE49-F238E27FC236}">
                <a16:creationId xmlns:a16="http://schemas.microsoft.com/office/drawing/2014/main" id="{EC439291-7BB2-53CA-1EFF-2EDA06448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65" y="-17592"/>
            <a:ext cx="7701290" cy="5194871"/>
          </a:xfrm>
          <a:prstGeom prst="rect">
            <a:avLst/>
          </a:prstGeom>
          <a:ln w="381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Csoportba foglalás 36">
            <a:extLst>
              <a:ext uri="{FF2B5EF4-FFF2-40B4-BE49-F238E27FC236}">
                <a16:creationId xmlns:a16="http://schemas.microsoft.com/office/drawing/2014/main" id="{5796581E-724B-773B-AF38-7C4CA3BC2804}"/>
              </a:ext>
            </a:extLst>
          </p:cNvPr>
          <p:cNvGrpSpPr/>
          <p:nvPr/>
        </p:nvGrpSpPr>
        <p:grpSpPr>
          <a:xfrm>
            <a:off x="0" y="-14101"/>
            <a:ext cx="9144000" cy="5143500"/>
            <a:chOff x="-8718268" y="-33780"/>
            <a:chExt cx="9144000" cy="5143500"/>
          </a:xfrm>
        </p:grpSpPr>
        <p:pic>
          <p:nvPicPr>
            <p:cNvPr id="35" name="Kép 34" descr="A képen ruházat, lábbelik, személy, emberek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925AFCE9-836C-7B52-D889-8B975DE78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3832" b="11306"/>
            <a:stretch/>
          </p:blipFill>
          <p:spPr>
            <a:xfrm>
              <a:off x="-8718268" y="-33780"/>
              <a:ext cx="9144000" cy="5143500"/>
            </a:xfrm>
            <a:prstGeom prst="rect">
              <a:avLst/>
            </a:prstGeom>
          </p:spPr>
        </p:pic>
        <p:pic>
          <p:nvPicPr>
            <p:cNvPr id="36" name="Kép 35">
              <a:extLst>
                <a:ext uri="{FF2B5EF4-FFF2-40B4-BE49-F238E27FC236}">
                  <a16:creationId xmlns:a16="http://schemas.microsoft.com/office/drawing/2014/main" id="{831ABD15-BD47-093D-F939-60BF52E00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023" b="97368" l="3200" r="97200">
                          <a14:foregroundMark x1="14200" y1="56391" x2="4600" y2="49248"/>
                          <a14:foregroundMark x1="3523" y1="56767" x2="3200" y2="59023"/>
                          <a14:foregroundMark x1="4600" y1="49248" x2="3523" y2="56767"/>
                          <a14:foregroundMark x1="12400" y1="83835" x2="9200" y2="91353"/>
                          <a14:foregroundMark x1="54600" y1="93609" x2="59000" y2="98120"/>
                          <a14:foregroundMark x1="85800" y1="84211" x2="87000" y2="84211"/>
                          <a14:foregroundMark x1="85200" y1="53759" x2="88200" y2="40226"/>
                          <a14:foregroundMark x1="88200" y1="40226" x2="92000" y2="31955"/>
                          <a14:foregroundMark x1="95400" y1="44361" x2="96400" y2="31203"/>
                          <a14:foregroundMark x1="96400" y1="31203" x2="97200" y2="28571"/>
                          <a14:foregroundMark x1="14200" y1="94737" x2="5200" y2="94361"/>
                          <a14:foregroundMark x1="5200" y1="94361" x2="9200" y2="81203"/>
                          <a14:foregroundMark x1="9200" y1="81203" x2="10400" y2="80451"/>
                          <a14:backgroundMark x1="70400" y1="66917" x2="70400" y2="66917"/>
                          <a14:backgroundMark x1="67400" y1="66917" x2="67400" y2="66917"/>
                          <a14:backgroundMark x1="74600" y1="67293" x2="74600" y2="67293"/>
                          <a14:backgroundMark x1="91400" y1="74812" x2="91400" y2="74812"/>
                          <a14:backgroundMark x1="88800" y1="71053" x2="88800" y2="71053"/>
                          <a14:backgroundMark x1="6400" y1="56767" x2="6400" y2="567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2460705" y="3695941"/>
              <a:ext cx="2612365" cy="13897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942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0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" fill="hold">
                      <p:stCondLst>
                        <p:cond delay="0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106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13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" fill="hold">
                      <p:stCondLst>
                        <p:cond delay="0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120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1" fill="hold">
                      <p:stCondLst>
                        <p:cond delay="0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27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8" fill="hold">
                      <p:stCondLst>
                        <p:cond delay="0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141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2" fill="hold">
                      <p:stCondLst>
                        <p:cond delay="0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2872AFB4-12B9-7498-F506-BC810F4DF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 descr="A képen ruházat, lábbelik, személy, emberek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9B12DF9-E240-7407-E6DB-CCB61B973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832" b="1130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3" name="Téglalap: lekerekített 32">
            <a:hlinkClick r:id="rId4" action="ppaction://hlinksldjump"/>
            <a:extLst>
              <a:ext uri="{FF2B5EF4-FFF2-40B4-BE49-F238E27FC236}">
                <a16:creationId xmlns:a16="http://schemas.microsoft.com/office/drawing/2014/main" id="{EE5BB18C-8723-2431-EBC4-982322724F5C}"/>
              </a:ext>
            </a:extLst>
          </p:cNvPr>
          <p:cNvSpPr/>
          <p:nvPr/>
        </p:nvSpPr>
        <p:spPr>
          <a:xfrm>
            <a:off x="8712557" y="65314"/>
            <a:ext cx="341086" cy="341086"/>
          </a:xfrm>
          <a:prstGeom prst="roundRect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800" b="1" dirty="0"/>
              <a:t>X</a:t>
            </a:r>
            <a:endParaRPr lang="hu-HU" b="1" dirty="0"/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2A6B9517-81A0-25D2-BA94-07712A7C117B}"/>
              </a:ext>
            </a:extLst>
          </p:cNvPr>
          <p:cNvSpPr txBox="1">
            <a:spLocks/>
          </p:cNvSpPr>
          <p:nvPr/>
        </p:nvSpPr>
        <p:spPr>
          <a:xfrm>
            <a:off x="0" y="705600"/>
            <a:ext cx="5740400" cy="4439557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1600" dirty="0">
                <a:solidFill>
                  <a:schemeClr val="dk1"/>
                </a:solidFill>
              </a:rPr>
              <a:t>A városlakók számára számos közösségi tér és szórakozási lehetőség állt rendelkezésre. A </a:t>
            </a:r>
            <a:r>
              <a:rPr lang="hu-HU" sz="1600" b="1" dirty="0" err="1">
                <a:solidFill>
                  <a:schemeClr val="dk1"/>
                </a:solidFill>
              </a:rPr>
              <a:t>thermae</a:t>
            </a:r>
            <a:r>
              <a:rPr lang="hu-HU" sz="1600" dirty="0">
                <a:solidFill>
                  <a:schemeClr val="dk1"/>
                </a:solidFill>
              </a:rPr>
              <a:t>-k (nyilvános fürdők) nemcsak tisztálkodásra szolgáltak, hanem társasági élet központjai is voltak. Itt találkoztak barátok, üzleti megbeszélések és politikai viták zajlottak.</a:t>
            </a:r>
          </a:p>
          <a:p>
            <a:pPr marL="0" lv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1600" dirty="0">
                <a:solidFill>
                  <a:schemeClr val="dk1"/>
                </a:solidFill>
              </a:rPr>
              <a:t>A rómaiak szívesen látogatták a </a:t>
            </a:r>
            <a:r>
              <a:rPr lang="hu-HU" sz="1600" b="1" dirty="0">
                <a:solidFill>
                  <a:schemeClr val="dk1"/>
                </a:solidFill>
              </a:rPr>
              <a:t>színházakat</a:t>
            </a:r>
            <a:r>
              <a:rPr lang="hu-HU" sz="1600" dirty="0">
                <a:solidFill>
                  <a:schemeClr val="dk1"/>
                </a:solidFill>
              </a:rPr>
              <a:t>, ahol drámákat, komédiákat és más előadásokat nézhettek. </a:t>
            </a:r>
            <a:r>
              <a:rPr lang="hu-HU" sz="1600" b="1" dirty="0">
                <a:solidFill>
                  <a:schemeClr val="dk1"/>
                </a:solidFill>
              </a:rPr>
              <a:t>A Colosseumban gladiátorviadalokat rendeztek</a:t>
            </a:r>
            <a:r>
              <a:rPr lang="hu-HU" sz="1600" dirty="0">
                <a:solidFill>
                  <a:schemeClr val="dk1"/>
                </a:solidFill>
              </a:rPr>
              <a:t>, amelyek rendkívül népszerűek voltak. A </a:t>
            </a:r>
            <a:r>
              <a:rPr lang="hu-HU" sz="1600" b="1" dirty="0">
                <a:solidFill>
                  <a:schemeClr val="dk1"/>
                </a:solidFill>
              </a:rPr>
              <a:t>Circus </a:t>
            </a:r>
            <a:r>
              <a:rPr lang="hu-HU" sz="1600" b="1" dirty="0" err="1">
                <a:solidFill>
                  <a:schemeClr val="dk1"/>
                </a:solidFill>
              </a:rPr>
              <a:t>Maximus</a:t>
            </a:r>
            <a:r>
              <a:rPr lang="hu-HU" sz="1600" dirty="0">
                <a:solidFill>
                  <a:schemeClr val="dk1"/>
                </a:solidFill>
              </a:rPr>
              <a:t>-ban kocsiversenyeket tartottak, amelyek szintén nagy tömegeket vonzottak.</a:t>
            </a:r>
          </a:p>
        </p:txBody>
      </p:sp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A692EE41-EA10-F348-C47A-E519B233327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740400" cy="703943"/>
          </a:xfrm>
          <a:prstGeom prst="rect">
            <a:avLst/>
          </a:prstGeom>
          <a:solidFill>
            <a:schemeClr val="accent4">
              <a:alpha val="75000"/>
            </a:schemeClr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rmAutofit fontScale="5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bg1"/>
                </a:solidFill>
              </a:rPr>
              <a:t>Közösségi Terek és Szórakozási Lehetőségek</a:t>
            </a:r>
            <a:endParaRPr lang="hu-HU" sz="4000" dirty="0">
              <a:solidFill>
                <a:schemeClr val="bg1"/>
              </a:solidFill>
            </a:endParaRPr>
          </a:p>
        </p:txBody>
      </p:sp>
      <p:grpSp>
        <p:nvGrpSpPr>
          <p:cNvPr id="29" name="Csoportba foglalás 28">
            <a:extLst>
              <a:ext uri="{FF2B5EF4-FFF2-40B4-BE49-F238E27FC236}">
                <a16:creationId xmlns:a16="http://schemas.microsoft.com/office/drawing/2014/main" id="{DF2E6794-EA68-5AC6-9DBA-9C45BEC7E676}"/>
              </a:ext>
            </a:extLst>
          </p:cNvPr>
          <p:cNvGrpSpPr/>
          <p:nvPr/>
        </p:nvGrpSpPr>
        <p:grpSpPr>
          <a:xfrm>
            <a:off x="5951220" y="237114"/>
            <a:ext cx="1578436" cy="1310542"/>
            <a:chOff x="5951220" y="237114"/>
            <a:chExt cx="1578436" cy="1310542"/>
          </a:xfrm>
        </p:grpSpPr>
        <p:pic>
          <p:nvPicPr>
            <p:cNvPr id="11" name="Kép 10">
              <a:extLst>
                <a:ext uri="{FF2B5EF4-FFF2-40B4-BE49-F238E27FC236}">
                  <a16:creationId xmlns:a16="http://schemas.microsoft.com/office/drawing/2014/main" id="{932795A2-5965-E42F-E6B1-82A55EDFA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2986" y="641897"/>
              <a:ext cx="1449214" cy="905759"/>
            </a:xfrm>
            <a:prstGeom prst="rect">
              <a:avLst/>
            </a:prstGeom>
            <a:ln w="381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9" name="Téglalap: lekerekített 18">
              <a:extLst>
                <a:ext uri="{FF2B5EF4-FFF2-40B4-BE49-F238E27FC236}">
                  <a16:creationId xmlns:a16="http://schemas.microsoft.com/office/drawing/2014/main" id="{B9B3729D-8D56-3C9A-D9B5-01A6D5955A86}"/>
                </a:ext>
              </a:extLst>
            </p:cNvPr>
            <p:cNvSpPr/>
            <p:nvPr/>
          </p:nvSpPr>
          <p:spPr>
            <a:xfrm>
              <a:off x="5951220" y="237114"/>
              <a:ext cx="1578436" cy="35197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b="1" dirty="0" err="1"/>
                <a:t>T</a:t>
              </a:r>
              <a:r>
                <a:rPr lang="hu-HU" sz="1400" b="1" dirty="0" err="1">
                  <a:solidFill>
                    <a:schemeClr val="dk1"/>
                  </a:solidFill>
                </a:rPr>
                <a:t>hermae</a:t>
              </a:r>
              <a:endParaRPr lang="hu-HU" dirty="0"/>
            </a:p>
          </p:txBody>
        </p:sp>
      </p:grp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64E9EFFA-C8B5-887A-C8B5-B554043262DA}"/>
              </a:ext>
            </a:extLst>
          </p:cNvPr>
          <p:cNvGrpSpPr/>
          <p:nvPr/>
        </p:nvGrpSpPr>
        <p:grpSpPr>
          <a:xfrm>
            <a:off x="5810000" y="1711607"/>
            <a:ext cx="1719656" cy="1548381"/>
            <a:chOff x="5810000" y="1711607"/>
            <a:chExt cx="1719656" cy="1548381"/>
          </a:xfrm>
        </p:grpSpPr>
        <p:pic>
          <p:nvPicPr>
            <p:cNvPr id="20" name="Kép 19">
              <a:extLst>
                <a:ext uri="{FF2B5EF4-FFF2-40B4-BE49-F238E27FC236}">
                  <a16:creationId xmlns:a16="http://schemas.microsoft.com/office/drawing/2014/main" id="{81A0A2AA-E94C-FEF8-64DC-21C08200E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10000" y="2115342"/>
              <a:ext cx="1719656" cy="1144646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21" name="Téglalap: lekerekített 20">
              <a:extLst>
                <a:ext uri="{FF2B5EF4-FFF2-40B4-BE49-F238E27FC236}">
                  <a16:creationId xmlns:a16="http://schemas.microsoft.com/office/drawing/2014/main" id="{E5E3377B-B784-9D8C-399D-EAB7B48B65DD}"/>
                </a:ext>
              </a:extLst>
            </p:cNvPr>
            <p:cNvSpPr/>
            <p:nvPr/>
          </p:nvSpPr>
          <p:spPr>
            <a:xfrm>
              <a:off x="5890092" y="1711607"/>
              <a:ext cx="1578436" cy="35197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b="1" dirty="0"/>
                <a:t>színház</a:t>
              </a:r>
              <a:endParaRPr lang="hu-HU" dirty="0"/>
            </a:p>
          </p:txBody>
        </p:sp>
      </p:grpSp>
      <p:grpSp>
        <p:nvGrpSpPr>
          <p:cNvPr id="31" name="Csoportba foglalás 30">
            <a:extLst>
              <a:ext uri="{FF2B5EF4-FFF2-40B4-BE49-F238E27FC236}">
                <a16:creationId xmlns:a16="http://schemas.microsoft.com/office/drawing/2014/main" id="{E8125B14-FE3B-A74F-57F5-5370999EA54D}"/>
              </a:ext>
            </a:extLst>
          </p:cNvPr>
          <p:cNvGrpSpPr/>
          <p:nvPr/>
        </p:nvGrpSpPr>
        <p:grpSpPr>
          <a:xfrm>
            <a:off x="5842062" y="3362428"/>
            <a:ext cx="2224492" cy="1685078"/>
            <a:chOff x="5842062" y="3362428"/>
            <a:chExt cx="2224492" cy="1685078"/>
          </a:xfrm>
        </p:grpSpPr>
        <p:pic>
          <p:nvPicPr>
            <p:cNvPr id="22" name="Kép 21">
              <a:extLst>
                <a:ext uri="{FF2B5EF4-FFF2-40B4-BE49-F238E27FC236}">
                  <a16:creationId xmlns:a16="http://schemas.microsoft.com/office/drawing/2014/main" id="{2BA7F056-D0A7-39FF-5496-C9B29738A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2062" y="3796229"/>
              <a:ext cx="2224492" cy="1251277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23" name="Téglalap: lekerekített 22">
              <a:extLst>
                <a:ext uri="{FF2B5EF4-FFF2-40B4-BE49-F238E27FC236}">
                  <a16:creationId xmlns:a16="http://schemas.microsoft.com/office/drawing/2014/main" id="{E8F77BD2-CA71-DDF0-F21A-D70C3595E1CF}"/>
                </a:ext>
              </a:extLst>
            </p:cNvPr>
            <p:cNvSpPr/>
            <p:nvPr/>
          </p:nvSpPr>
          <p:spPr>
            <a:xfrm>
              <a:off x="6094480" y="3362428"/>
              <a:ext cx="1719656" cy="41401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b="1" dirty="0"/>
                <a:t>Colosseumban gladiátorok</a:t>
              </a:r>
              <a:endParaRPr lang="hu-HU" dirty="0"/>
            </a:p>
          </p:txBody>
        </p:sp>
      </p:grpSp>
      <p:grpSp>
        <p:nvGrpSpPr>
          <p:cNvPr id="32" name="Csoportba foglalás 31">
            <a:extLst>
              <a:ext uri="{FF2B5EF4-FFF2-40B4-BE49-F238E27FC236}">
                <a16:creationId xmlns:a16="http://schemas.microsoft.com/office/drawing/2014/main" id="{6EE3043F-392E-1858-F659-3A4DE2692835}"/>
              </a:ext>
            </a:extLst>
          </p:cNvPr>
          <p:cNvGrpSpPr/>
          <p:nvPr/>
        </p:nvGrpSpPr>
        <p:grpSpPr>
          <a:xfrm>
            <a:off x="7565564" y="2092170"/>
            <a:ext cx="1578436" cy="1254919"/>
            <a:chOff x="7565564" y="2092170"/>
            <a:chExt cx="1578436" cy="1254919"/>
          </a:xfrm>
        </p:grpSpPr>
        <p:pic>
          <p:nvPicPr>
            <p:cNvPr id="3076" name="Picture 4" descr="Circus Maximus (2015)">
              <a:extLst>
                <a:ext uri="{FF2B5EF4-FFF2-40B4-BE49-F238E27FC236}">
                  <a16:creationId xmlns:a16="http://schemas.microsoft.com/office/drawing/2014/main" id="{A88B28D3-17DB-26DD-DD9A-B42CD30996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1850" y="2487692"/>
              <a:ext cx="1145863" cy="859397"/>
            </a:xfrm>
            <a:prstGeom prst="rect">
              <a:avLst/>
            </a:prstGeom>
            <a:ln w="381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églalap: lekerekített 26">
              <a:extLst>
                <a:ext uri="{FF2B5EF4-FFF2-40B4-BE49-F238E27FC236}">
                  <a16:creationId xmlns:a16="http://schemas.microsoft.com/office/drawing/2014/main" id="{136B4CDA-096B-91F9-41F9-062D343D17DE}"/>
                </a:ext>
              </a:extLst>
            </p:cNvPr>
            <p:cNvSpPr/>
            <p:nvPr/>
          </p:nvSpPr>
          <p:spPr>
            <a:xfrm>
              <a:off x="7565564" y="2092170"/>
              <a:ext cx="1578436" cy="35197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sz="1400" b="1" dirty="0">
                  <a:solidFill>
                    <a:schemeClr val="dk1"/>
                  </a:solidFill>
                </a:rPr>
                <a:t>Circus </a:t>
              </a:r>
              <a:r>
                <a:rPr lang="hu-HU" sz="1400" b="1" dirty="0" err="1">
                  <a:solidFill>
                    <a:schemeClr val="dk1"/>
                  </a:solidFill>
                </a:rPr>
                <a:t>Maximus</a:t>
              </a:r>
              <a:endParaRPr lang="hu-HU" dirty="0"/>
            </a:p>
          </p:txBody>
        </p:sp>
      </p:grpSp>
      <p:pic>
        <p:nvPicPr>
          <p:cNvPr id="28" name="Kép 27">
            <a:extLst>
              <a:ext uri="{FF2B5EF4-FFF2-40B4-BE49-F238E27FC236}">
                <a16:creationId xmlns:a16="http://schemas.microsoft.com/office/drawing/2014/main" id="{6783E055-B055-3EFF-F2D0-4627C05EB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81" y="0"/>
            <a:ext cx="8237219" cy="5148263"/>
          </a:xfrm>
          <a:prstGeom prst="rect">
            <a:avLst/>
          </a:prstGeom>
          <a:ln w="381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4" name="Kép 33">
            <a:extLst>
              <a:ext uri="{FF2B5EF4-FFF2-40B4-BE49-F238E27FC236}">
                <a16:creationId xmlns:a16="http://schemas.microsoft.com/office/drawing/2014/main" id="{106C0961-CA44-A6E5-243C-5B178EEF5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318" y="0"/>
            <a:ext cx="7806543" cy="5196230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5" name="Kép 34">
            <a:extLst>
              <a:ext uri="{FF2B5EF4-FFF2-40B4-BE49-F238E27FC236}">
                <a16:creationId xmlns:a16="http://schemas.microsoft.com/office/drawing/2014/main" id="{5D4EB070-3AA9-7E50-5960-280F0A6F77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-1"/>
            <a:ext cx="9144000" cy="5143501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6" name="Picture 4" descr="Circus Maximus (2015)">
            <a:extLst>
              <a:ext uri="{FF2B5EF4-FFF2-40B4-BE49-F238E27FC236}">
                <a16:creationId xmlns:a16="http://schemas.microsoft.com/office/drawing/2014/main" id="{E073BB03-FE17-F134-BEDE-2F9905F8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46" y="-4764"/>
            <a:ext cx="6858002" cy="5143500"/>
          </a:xfrm>
          <a:prstGeom prst="rect">
            <a:avLst/>
          </a:prstGeom>
          <a:ln w="381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22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11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" fill="hold">
                      <p:stCondLst>
                        <p:cond delay="0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11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9" fill="hold">
                      <p:stCondLst>
                        <p:cond delay="0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1B72CB35-1F7C-089A-2DC3-2D2D63626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 descr="A képen ruházat, lábbelik, személy, emberek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3A153E0-3A5B-E168-8AC0-8BDD31317E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832" b="1130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9" name="Csoportba foglalás 38">
            <a:extLst>
              <a:ext uri="{FF2B5EF4-FFF2-40B4-BE49-F238E27FC236}">
                <a16:creationId xmlns:a16="http://schemas.microsoft.com/office/drawing/2014/main" id="{D0E5813A-9BD0-C719-B940-F19A6D00A3F3}"/>
              </a:ext>
            </a:extLst>
          </p:cNvPr>
          <p:cNvGrpSpPr/>
          <p:nvPr/>
        </p:nvGrpSpPr>
        <p:grpSpPr>
          <a:xfrm>
            <a:off x="6597234" y="1841241"/>
            <a:ext cx="2005302" cy="1703230"/>
            <a:chOff x="6597234" y="1841241"/>
            <a:chExt cx="2005302" cy="1703230"/>
          </a:xfrm>
        </p:grpSpPr>
        <p:pic>
          <p:nvPicPr>
            <p:cNvPr id="37" name="Picture 2" descr="Római Birodalom - A rabszolgák az árutermelésben.">
              <a:extLst>
                <a:ext uri="{FF2B5EF4-FFF2-40B4-BE49-F238E27FC236}">
                  <a16:creationId xmlns:a16="http://schemas.microsoft.com/office/drawing/2014/main" id="{C5B19636-2AD0-CBA8-499B-B10799AD4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234" y="2381396"/>
              <a:ext cx="2005302" cy="1163075"/>
            </a:xfrm>
            <a:prstGeom prst="rect">
              <a:avLst/>
            </a:prstGeom>
            <a:ln w="381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églalap: lekerekített 37">
              <a:extLst>
                <a:ext uri="{FF2B5EF4-FFF2-40B4-BE49-F238E27FC236}">
                  <a16:creationId xmlns:a16="http://schemas.microsoft.com/office/drawing/2014/main" id="{B45606C8-EBF4-7596-D275-85EE23D1C4C7}"/>
                </a:ext>
              </a:extLst>
            </p:cNvPr>
            <p:cNvSpPr/>
            <p:nvPr/>
          </p:nvSpPr>
          <p:spPr>
            <a:xfrm>
              <a:off x="6768176" y="1841241"/>
              <a:ext cx="1578436" cy="45297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b="1" dirty="0"/>
                <a:t>Földművelés,</a:t>
              </a:r>
            </a:p>
            <a:p>
              <a:pPr algn="ctr"/>
              <a:r>
                <a:rPr lang="hu-HU" b="1" dirty="0"/>
                <a:t>rabszolgák</a:t>
              </a:r>
              <a:endParaRPr lang="hu-HU" dirty="0"/>
            </a:p>
          </p:txBody>
        </p:sp>
      </p:grpSp>
      <p:sp>
        <p:nvSpPr>
          <p:cNvPr id="33" name="Téglalap: lekerekített 32">
            <a:hlinkClick r:id="rId5" action="ppaction://hlinksldjump"/>
            <a:extLst>
              <a:ext uri="{FF2B5EF4-FFF2-40B4-BE49-F238E27FC236}">
                <a16:creationId xmlns:a16="http://schemas.microsoft.com/office/drawing/2014/main" id="{A5600B1D-ECE3-9A96-9BF8-6D83579A952F}"/>
              </a:ext>
            </a:extLst>
          </p:cNvPr>
          <p:cNvSpPr/>
          <p:nvPr/>
        </p:nvSpPr>
        <p:spPr>
          <a:xfrm>
            <a:off x="8712557" y="65314"/>
            <a:ext cx="341086" cy="341086"/>
          </a:xfrm>
          <a:prstGeom prst="roundRect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800" b="1" dirty="0"/>
              <a:t>X</a:t>
            </a:r>
            <a:endParaRPr lang="hu-HU" b="1" dirty="0"/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DAB12A1D-E2B8-186E-132D-D23804790BE2}"/>
              </a:ext>
            </a:extLst>
          </p:cNvPr>
          <p:cNvSpPr txBox="1">
            <a:spLocks/>
          </p:cNvSpPr>
          <p:nvPr/>
        </p:nvSpPr>
        <p:spPr>
          <a:xfrm>
            <a:off x="0" y="608400"/>
            <a:ext cx="5740400" cy="4439557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>
              <a:spcBef>
                <a:spcPts val="1200"/>
              </a:spcBef>
              <a:buClr>
                <a:schemeClr val="dk1"/>
              </a:buClr>
              <a:buSzPct val="51746"/>
              <a:buNone/>
            </a:pPr>
            <a:r>
              <a:rPr lang="hu-HU" sz="1600" dirty="0">
                <a:solidFill>
                  <a:schemeClr val="tx1"/>
                </a:solidFill>
              </a:rPr>
              <a:t>A gazdasági élet központjai a piacok (</a:t>
            </a:r>
            <a:r>
              <a:rPr lang="hu-HU" sz="1600" dirty="0" err="1">
                <a:solidFill>
                  <a:schemeClr val="tx1"/>
                </a:solidFill>
              </a:rPr>
              <a:t>forumok</a:t>
            </a:r>
            <a:r>
              <a:rPr lang="hu-HU" sz="1600" dirty="0">
                <a:solidFill>
                  <a:schemeClr val="tx1"/>
                </a:solidFill>
              </a:rPr>
              <a:t>) voltak, ahol a </a:t>
            </a:r>
            <a:r>
              <a:rPr lang="hu-HU" sz="1600" b="1" dirty="0">
                <a:solidFill>
                  <a:schemeClr val="tx1"/>
                </a:solidFill>
              </a:rPr>
              <a:t>kereskedők</a:t>
            </a:r>
            <a:r>
              <a:rPr lang="hu-HU" sz="1600" dirty="0">
                <a:solidFill>
                  <a:schemeClr val="tx1"/>
                </a:solidFill>
              </a:rPr>
              <a:t> és mesteremberek árusították portékáikat. A piacokon élénk kereskedelem zajlott, és a lakosság itt vásárolta meg a mindennapi élethez szükséges élelmiszereket, ruházatot és egyéb cikkeket. A kézművesek, mint a fazekasok, </a:t>
            </a:r>
            <a:r>
              <a:rPr lang="hu-HU" sz="1600" b="1" dirty="0">
                <a:solidFill>
                  <a:schemeClr val="tx1"/>
                </a:solidFill>
              </a:rPr>
              <a:t>kovácsok</a:t>
            </a:r>
            <a:r>
              <a:rPr lang="hu-HU" sz="1600" dirty="0">
                <a:solidFill>
                  <a:schemeClr val="tx1"/>
                </a:solidFill>
              </a:rPr>
              <a:t> és szabók, saját műhelyeikben dolgoztak, és termékeiket a piacokon kínálták.</a:t>
            </a:r>
          </a:p>
          <a:p>
            <a:pPr marL="0" lvl="0" indent="0">
              <a:spcBef>
                <a:spcPts val="1200"/>
              </a:spcBef>
              <a:buClr>
                <a:schemeClr val="dk1"/>
              </a:buClr>
              <a:buSzPct val="51746"/>
              <a:buNone/>
            </a:pPr>
            <a:r>
              <a:rPr lang="hu-HU" sz="1600" dirty="0">
                <a:solidFill>
                  <a:schemeClr val="tx1"/>
                </a:solidFill>
              </a:rPr>
              <a:t>A gazdagabb rómaiak birtokaikon </a:t>
            </a:r>
            <a:r>
              <a:rPr lang="hu-HU" sz="1600" b="1" dirty="0">
                <a:solidFill>
                  <a:schemeClr val="tx1"/>
                </a:solidFill>
              </a:rPr>
              <a:t>mezőgazdasági</a:t>
            </a:r>
            <a:r>
              <a:rPr lang="hu-HU" sz="1600" dirty="0">
                <a:solidFill>
                  <a:schemeClr val="tx1"/>
                </a:solidFill>
              </a:rPr>
              <a:t> termelést folytattak, és az itt megtermelt élelmiszereket a város piacaira szállították. A rabszolgák jelentős szerepet játszottak a gazdasági életben, mivel számos különféle munkát végeztek a háztartásokban, a földeken és a műhelyekben egyaránt.</a:t>
            </a:r>
          </a:p>
        </p:txBody>
      </p:sp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50F86227-BADB-AA1E-C58B-712986E2027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740400" cy="703943"/>
          </a:xfrm>
          <a:prstGeom prst="rect">
            <a:avLst/>
          </a:prstGeom>
          <a:solidFill>
            <a:schemeClr val="accent4">
              <a:alpha val="75000"/>
            </a:schemeClr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bg1"/>
                </a:solidFill>
              </a:rPr>
              <a:t>Gazdasági Élet</a:t>
            </a:r>
            <a:endParaRPr lang="hu-HU" sz="4000" dirty="0">
              <a:solidFill>
                <a:schemeClr val="bg1"/>
              </a:solidFill>
            </a:endParaRPr>
          </a:p>
        </p:txBody>
      </p: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DBADECB5-6D5F-6009-CCCE-CA84E061672A}"/>
              </a:ext>
            </a:extLst>
          </p:cNvPr>
          <p:cNvGrpSpPr/>
          <p:nvPr/>
        </p:nvGrpSpPr>
        <p:grpSpPr>
          <a:xfrm>
            <a:off x="7254131" y="516085"/>
            <a:ext cx="1578436" cy="1213137"/>
            <a:chOff x="7254131" y="516085"/>
            <a:chExt cx="1578436" cy="1213137"/>
          </a:xfrm>
        </p:grpSpPr>
        <p:grpSp>
          <p:nvGrpSpPr>
            <p:cNvPr id="3" name="Csoportba foglalás 2">
              <a:extLst>
                <a:ext uri="{FF2B5EF4-FFF2-40B4-BE49-F238E27FC236}">
                  <a16:creationId xmlns:a16="http://schemas.microsoft.com/office/drawing/2014/main" id="{76C6EFDC-4AE3-505E-49FE-75B500A8BBE3}"/>
                </a:ext>
              </a:extLst>
            </p:cNvPr>
            <p:cNvGrpSpPr/>
            <p:nvPr/>
          </p:nvGrpSpPr>
          <p:grpSpPr>
            <a:xfrm>
              <a:off x="7393676" y="915344"/>
              <a:ext cx="1393655" cy="813878"/>
              <a:chOff x="4891500" y="2093131"/>
              <a:chExt cx="4190735" cy="1791607"/>
            </a:xfrm>
          </p:grpSpPr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1D543ED2-C16E-A837-5CA3-E4DE156CCD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04061" y="2349138"/>
                <a:ext cx="1078174" cy="115062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E54F83C-BDE2-A0BD-F05B-657014A33D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42123" y="2123405"/>
                <a:ext cx="1911136" cy="1754414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10">
                <a:extLst>
                  <a:ext uri="{FF2B5EF4-FFF2-40B4-BE49-F238E27FC236}">
                    <a16:creationId xmlns:a16="http://schemas.microsoft.com/office/drawing/2014/main" id="{9D705909-F089-441D-BCBA-EC616BBC5D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1500" y="2093131"/>
                <a:ext cx="1218556" cy="1791607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" name="Téglalap: lekerekített 3">
              <a:extLst>
                <a:ext uri="{FF2B5EF4-FFF2-40B4-BE49-F238E27FC236}">
                  <a16:creationId xmlns:a16="http://schemas.microsoft.com/office/drawing/2014/main" id="{9419B4ED-1CEF-8A05-642D-2D4F288FFB8A}"/>
                </a:ext>
              </a:extLst>
            </p:cNvPr>
            <p:cNvSpPr/>
            <p:nvPr/>
          </p:nvSpPr>
          <p:spPr>
            <a:xfrm>
              <a:off x="7254131" y="516085"/>
              <a:ext cx="1578436" cy="35197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b="1" dirty="0"/>
                <a:t>Kereskedők</a:t>
              </a:r>
              <a:endParaRPr lang="hu-HU" dirty="0"/>
            </a:p>
          </p:txBody>
        </p:sp>
      </p:grp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D21FF463-8C02-2F14-182A-EE7173E5D5F6}"/>
              </a:ext>
            </a:extLst>
          </p:cNvPr>
          <p:cNvGrpSpPr/>
          <p:nvPr/>
        </p:nvGrpSpPr>
        <p:grpSpPr>
          <a:xfrm>
            <a:off x="351522" y="815179"/>
            <a:ext cx="8687132" cy="4241135"/>
            <a:chOff x="7413690" y="645266"/>
            <a:chExt cx="1460399" cy="1132805"/>
          </a:xfrm>
        </p:grpSpPr>
        <p:grpSp>
          <p:nvGrpSpPr>
            <p:cNvPr id="13" name="Csoportba foglalás 12">
              <a:extLst>
                <a:ext uri="{FF2B5EF4-FFF2-40B4-BE49-F238E27FC236}">
                  <a16:creationId xmlns:a16="http://schemas.microsoft.com/office/drawing/2014/main" id="{0080D547-D14E-6728-EB9B-B5109F600EEE}"/>
                </a:ext>
              </a:extLst>
            </p:cNvPr>
            <p:cNvGrpSpPr/>
            <p:nvPr/>
          </p:nvGrpSpPr>
          <p:grpSpPr>
            <a:xfrm>
              <a:off x="7413690" y="957670"/>
              <a:ext cx="1460399" cy="820401"/>
              <a:chOff x="4951688" y="2186299"/>
              <a:chExt cx="4391437" cy="1805963"/>
            </a:xfrm>
          </p:grpSpPr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id="{A6E0FF52-E19A-08F3-D36C-06E714D810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10864" y="2677201"/>
                <a:ext cx="1232261" cy="131506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6">
                <a:extLst>
                  <a:ext uri="{FF2B5EF4-FFF2-40B4-BE49-F238E27FC236}">
                    <a16:creationId xmlns:a16="http://schemas.microsoft.com/office/drawing/2014/main" id="{434E1511-DC10-EB87-6E27-F7EF9CBBA5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9847" y="2186299"/>
                <a:ext cx="1911136" cy="1754414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0">
                <a:extLst>
                  <a:ext uri="{FF2B5EF4-FFF2-40B4-BE49-F238E27FC236}">
                    <a16:creationId xmlns:a16="http://schemas.microsoft.com/office/drawing/2014/main" id="{FC56BCF8-BBFF-81FF-5A2D-CD2E5C1335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51688" y="2282941"/>
                <a:ext cx="1061798" cy="156113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Téglalap: lekerekített 13">
              <a:extLst>
                <a:ext uri="{FF2B5EF4-FFF2-40B4-BE49-F238E27FC236}">
                  <a16:creationId xmlns:a16="http://schemas.microsoft.com/office/drawing/2014/main" id="{A5BBE40C-410F-7BA1-C56F-8EE5D30E5D94}"/>
                </a:ext>
              </a:extLst>
            </p:cNvPr>
            <p:cNvSpPr/>
            <p:nvPr/>
          </p:nvSpPr>
          <p:spPr>
            <a:xfrm>
              <a:off x="7937472" y="645266"/>
              <a:ext cx="306680" cy="11563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b="1" dirty="0"/>
                <a:t>Kereskedők</a:t>
              </a:r>
              <a:endParaRPr lang="hu-HU" dirty="0"/>
            </a:p>
          </p:txBody>
        </p:sp>
      </p:grpSp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22F456B7-D590-BA8E-6A4B-9D1FDD204000}"/>
              </a:ext>
            </a:extLst>
          </p:cNvPr>
          <p:cNvGrpSpPr/>
          <p:nvPr/>
        </p:nvGrpSpPr>
        <p:grpSpPr>
          <a:xfrm>
            <a:off x="6270735" y="3701833"/>
            <a:ext cx="2612365" cy="1445296"/>
            <a:chOff x="6270735" y="3701833"/>
            <a:chExt cx="2612365" cy="1445296"/>
          </a:xfrm>
        </p:grpSpPr>
        <p:sp>
          <p:nvSpPr>
            <p:cNvPr id="24" name="Téglalap: lekerekített 23">
              <a:extLst>
                <a:ext uri="{FF2B5EF4-FFF2-40B4-BE49-F238E27FC236}">
                  <a16:creationId xmlns:a16="http://schemas.microsoft.com/office/drawing/2014/main" id="{55DB01AB-14B3-8677-446E-5504D8149154}"/>
                </a:ext>
              </a:extLst>
            </p:cNvPr>
            <p:cNvSpPr/>
            <p:nvPr/>
          </p:nvSpPr>
          <p:spPr>
            <a:xfrm>
              <a:off x="6811109" y="3701833"/>
              <a:ext cx="1732039" cy="35197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b="1" dirty="0"/>
                <a:t>Nyüzsgés szekér</a:t>
              </a:r>
              <a:endParaRPr lang="hu-HU" dirty="0"/>
            </a:p>
          </p:txBody>
        </p:sp>
        <p:pic>
          <p:nvPicPr>
            <p:cNvPr id="25" name="Kép 24">
              <a:extLst>
                <a:ext uri="{FF2B5EF4-FFF2-40B4-BE49-F238E27FC236}">
                  <a16:creationId xmlns:a16="http://schemas.microsoft.com/office/drawing/2014/main" id="{936F8301-07B0-DCCD-107D-6ACC32107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023" b="97368" l="3200" r="97200">
                          <a14:foregroundMark x1="14200" y1="56391" x2="4600" y2="49248"/>
                          <a14:foregroundMark x1="3523" y1="56767" x2="3200" y2="59023"/>
                          <a14:foregroundMark x1="4600" y1="49248" x2="3523" y2="56767"/>
                          <a14:foregroundMark x1="12400" y1="83835" x2="9200" y2="91353"/>
                          <a14:foregroundMark x1="54600" y1="93609" x2="59000" y2="98120"/>
                          <a14:foregroundMark x1="85800" y1="84211" x2="87000" y2="84211"/>
                          <a14:foregroundMark x1="85200" y1="53759" x2="88200" y2="40226"/>
                          <a14:foregroundMark x1="88200" y1="40226" x2="92000" y2="31955"/>
                          <a14:foregroundMark x1="95400" y1="44361" x2="96400" y2="31203"/>
                          <a14:foregroundMark x1="96400" y1="31203" x2="97200" y2="28571"/>
                          <a14:foregroundMark x1="14200" y1="94737" x2="5200" y2="94361"/>
                          <a14:foregroundMark x1="5200" y1="94361" x2="9200" y2="81203"/>
                          <a14:foregroundMark x1="9200" y1="81203" x2="10400" y2="80451"/>
                          <a14:backgroundMark x1="70400" y1="66917" x2="70400" y2="66917"/>
                          <a14:backgroundMark x1="67400" y1="66917" x2="67400" y2="66917"/>
                          <a14:backgroundMark x1="74600" y1="67293" x2="74600" y2="67293"/>
                          <a14:backgroundMark x1="91400" y1="74812" x2="91400" y2="74812"/>
                          <a14:backgroundMark x1="88800" y1="71053" x2="88800" y2="71053"/>
                          <a14:backgroundMark x1="6400" y1="56767" x2="6400" y2="567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70735" y="3757350"/>
              <a:ext cx="2612365" cy="1389779"/>
            </a:xfrm>
            <a:prstGeom prst="rect">
              <a:avLst/>
            </a:prstGeom>
          </p:spPr>
        </p:pic>
      </p:grpSp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C72415B4-6DD2-86A1-9E94-5241BB4A9A0A}"/>
              </a:ext>
            </a:extLst>
          </p:cNvPr>
          <p:cNvGrpSpPr/>
          <p:nvPr/>
        </p:nvGrpSpPr>
        <p:grpSpPr>
          <a:xfrm>
            <a:off x="0" y="-14101"/>
            <a:ext cx="9144000" cy="5143500"/>
            <a:chOff x="-8718268" y="-33780"/>
            <a:chExt cx="9144000" cy="5143500"/>
          </a:xfrm>
        </p:grpSpPr>
        <p:pic>
          <p:nvPicPr>
            <p:cNvPr id="34" name="Kép 33" descr="A képen ruházat, lábbelik, személy, emberek látható&#10;&#10;Előfordulhat, hogy a mesterséges intelligencia által létrehozott tartalom helytelen.">
              <a:extLst>
                <a:ext uri="{FF2B5EF4-FFF2-40B4-BE49-F238E27FC236}">
                  <a16:creationId xmlns:a16="http://schemas.microsoft.com/office/drawing/2014/main" id="{3447066F-3A31-D58B-8CEC-397D0F158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3832" b="11306"/>
            <a:stretch/>
          </p:blipFill>
          <p:spPr>
            <a:xfrm>
              <a:off x="-8718268" y="-33780"/>
              <a:ext cx="9144000" cy="5143500"/>
            </a:xfrm>
            <a:prstGeom prst="rect">
              <a:avLst/>
            </a:prstGeom>
          </p:spPr>
        </p:pic>
        <p:pic>
          <p:nvPicPr>
            <p:cNvPr id="35" name="Kép 34">
              <a:extLst>
                <a:ext uri="{FF2B5EF4-FFF2-40B4-BE49-F238E27FC236}">
                  <a16:creationId xmlns:a16="http://schemas.microsoft.com/office/drawing/2014/main" id="{A20EF044-DDBA-7D35-4DBE-6C39E0FAB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023" b="97368" l="3200" r="97200">
                          <a14:foregroundMark x1="14200" y1="56391" x2="4600" y2="49248"/>
                          <a14:foregroundMark x1="3523" y1="56767" x2="3200" y2="59023"/>
                          <a14:foregroundMark x1="4600" y1="49248" x2="3523" y2="56767"/>
                          <a14:foregroundMark x1="12400" y1="83835" x2="9200" y2="91353"/>
                          <a14:foregroundMark x1="54600" y1="93609" x2="59000" y2="98120"/>
                          <a14:foregroundMark x1="85800" y1="84211" x2="87000" y2="84211"/>
                          <a14:foregroundMark x1="85200" y1="53759" x2="88200" y2="40226"/>
                          <a14:foregroundMark x1="88200" y1="40226" x2="92000" y2="31955"/>
                          <a14:foregroundMark x1="95400" y1="44361" x2="96400" y2="31203"/>
                          <a14:foregroundMark x1="96400" y1="31203" x2="97200" y2="28571"/>
                          <a14:foregroundMark x1="14200" y1="94737" x2="5200" y2="94361"/>
                          <a14:foregroundMark x1="5200" y1="94361" x2="9200" y2="81203"/>
                          <a14:foregroundMark x1="9200" y1="81203" x2="10400" y2="80451"/>
                          <a14:backgroundMark x1="70400" y1="66917" x2="70400" y2="66917"/>
                          <a14:backgroundMark x1="67400" y1="66917" x2="67400" y2="66917"/>
                          <a14:backgroundMark x1="74600" y1="67293" x2="74600" y2="67293"/>
                          <a14:backgroundMark x1="91400" y1="74812" x2="91400" y2="74812"/>
                          <a14:backgroundMark x1="88800" y1="71053" x2="88800" y2="71053"/>
                          <a14:backgroundMark x1="6400" y1="56767" x2="6400" y2="567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2460705" y="3695941"/>
              <a:ext cx="2612365" cy="1389779"/>
            </a:xfrm>
            <a:prstGeom prst="rect">
              <a:avLst/>
            </a:prstGeom>
          </p:spPr>
        </p:pic>
      </p:grpSp>
      <p:pic>
        <p:nvPicPr>
          <p:cNvPr id="40" name="Picture 2" descr="Római Birodalom - A rabszolgák az árutermelésben.">
            <a:extLst>
              <a:ext uri="{FF2B5EF4-FFF2-40B4-BE49-F238E27FC236}">
                <a16:creationId xmlns:a16="http://schemas.microsoft.com/office/drawing/2014/main" id="{3EDDD49F-B2AD-E4A5-2CB4-8C946D5DC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30" y="-28202"/>
            <a:ext cx="8873139" cy="5146421"/>
          </a:xfrm>
          <a:prstGeom prst="rect">
            <a:avLst/>
          </a:prstGeom>
          <a:ln w="38100" cap="sq">
            <a:noFill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>
          <a:extLst>
            <a:ext uri="{FF2B5EF4-FFF2-40B4-BE49-F238E27FC236}">
              <a16:creationId xmlns:a16="http://schemas.microsoft.com/office/drawing/2014/main" id="{2AAE1DFF-9536-DB90-F713-3D495441D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 descr="A képen ruházat, lábbelik, személy, emberek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93C2901-E52D-7F58-E1A7-0ED9947FAD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832" b="1130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3" name="Téglalap: lekerekített 32">
            <a:hlinkClick r:id="rId4" action="ppaction://hlinksldjump"/>
            <a:extLst>
              <a:ext uri="{FF2B5EF4-FFF2-40B4-BE49-F238E27FC236}">
                <a16:creationId xmlns:a16="http://schemas.microsoft.com/office/drawing/2014/main" id="{4B044864-01EE-13C0-1426-5C4FA7AD47AA}"/>
              </a:ext>
            </a:extLst>
          </p:cNvPr>
          <p:cNvSpPr/>
          <p:nvPr/>
        </p:nvSpPr>
        <p:spPr>
          <a:xfrm>
            <a:off x="8712557" y="65314"/>
            <a:ext cx="341086" cy="341086"/>
          </a:xfrm>
          <a:prstGeom prst="roundRect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800" b="1" dirty="0"/>
              <a:t>X</a:t>
            </a:r>
            <a:endParaRPr lang="hu-HU" b="1" dirty="0"/>
          </a:p>
        </p:txBody>
      </p:sp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D0741E60-1D3A-81CA-BD8C-E18B7D93FE00}"/>
              </a:ext>
            </a:extLst>
          </p:cNvPr>
          <p:cNvSpPr txBox="1">
            <a:spLocks/>
          </p:cNvSpPr>
          <p:nvPr/>
        </p:nvSpPr>
        <p:spPr>
          <a:xfrm>
            <a:off x="0" y="703943"/>
            <a:ext cx="5740400" cy="4439557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100" dirty="0">
                <a:solidFill>
                  <a:schemeClr val="tx1"/>
                </a:solidFill>
              </a:rPr>
              <a:t>Az ókori Róma városi élete rendkívül összetett és sokrétű volt. A város szerkezete és </a:t>
            </a:r>
            <a:r>
              <a:rPr lang="hu-HU" sz="2100" b="1" dirty="0">
                <a:solidFill>
                  <a:schemeClr val="tx1"/>
                </a:solidFill>
              </a:rPr>
              <a:t>építészete</a:t>
            </a:r>
            <a:r>
              <a:rPr lang="hu-HU" sz="2100" dirty="0">
                <a:solidFill>
                  <a:schemeClr val="tx1"/>
                </a:solidFill>
              </a:rPr>
              <a:t>, a </a:t>
            </a:r>
            <a:r>
              <a:rPr lang="hu-HU" sz="2100" b="1" dirty="0">
                <a:solidFill>
                  <a:schemeClr val="tx1"/>
                </a:solidFill>
              </a:rPr>
              <a:t>közlekedés</a:t>
            </a:r>
            <a:r>
              <a:rPr lang="hu-HU" sz="2100" dirty="0">
                <a:solidFill>
                  <a:schemeClr val="tx1"/>
                </a:solidFill>
              </a:rPr>
              <a:t> és infrastruktúra, valamint a </a:t>
            </a:r>
            <a:r>
              <a:rPr lang="hu-HU" sz="2100" b="1" dirty="0">
                <a:solidFill>
                  <a:schemeClr val="tx1"/>
                </a:solidFill>
              </a:rPr>
              <a:t>közösségi terek </a:t>
            </a:r>
            <a:r>
              <a:rPr lang="hu-HU" sz="2100" dirty="0">
                <a:solidFill>
                  <a:schemeClr val="tx1"/>
                </a:solidFill>
              </a:rPr>
              <a:t>és szórakozási lehetőségek mind hozzájárultak ahhoz, hogy Róma egy nyüzsgő és pezsgő város legyen. A gazdasági élet a piacok és a </a:t>
            </a:r>
            <a:r>
              <a:rPr lang="hu-HU" sz="2100" b="1" dirty="0">
                <a:solidFill>
                  <a:schemeClr val="tx1"/>
                </a:solidFill>
              </a:rPr>
              <a:t>kézművesek </a:t>
            </a:r>
            <a:r>
              <a:rPr lang="hu-HU" sz="2100" dirty="0">
                <a:solidFill>
                  <a:schemeClr val="tx1"/>
                </a:solidFill>
              </a:rPr>
              <a:t>munkája révén virágzott, és a városlakók mindennapjait számos különböző tevékenység tette színessé és változatossá.</a:t>
            </a:r>
          </a:p>
        </p:txBody>
      </p:sp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8027C425-C573-E253-4E5D-2335AB1D8B8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740400" cy="703943"/>
          </a:xfrm>
          <a:prstGeom prst="rect">
            <a:avLst/>
          </a:prstGeom>
          <a:solidFill>
            <a:schemeClr val="accent4">
              <a:alpha val="75000"/>
            </a:schemeClr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bg1"/>
                </a:solidFill>
              </a:rPr>
              <a:t>Összegzés</a:t>
            </a:r>
            <a:endParaRPr lang="hu-HU" sz="4000" dirty="0">
              <a:solidFill>
                <a:schemeClr val="bg1"/>
              </a:solidFill>
            </a:endParaRPr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4D1F31AD-35AC-6125-069D-939E0973BBAF}"/>
              </a:ext>
            </a:extLst>
          </p:cNvPr>
          <p:cNvGrpSpPr/>
          <p:nvPr/>
        </p:nvGrpSpPr>
        <p:grpSpPr>
          <a:xfrm>
            <a:off x="5894511" y="183847"/>
            <a:ext cx="1732039" cy="1734457"/>
            <a:chOff x="5915777" y="141514"/>
            <a:chExt cx="1732039" cy="1734457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D2396023-78DF-B5DA-E730-240FCAA830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5777" y="576942"/>
              <a:ext cx="1732039" cy="1299029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églalap: lekerekített 12">
              <a:extLst>
                <a:ext uri="{FF2B5EF4-FFF2-40B4-BE49-F238E27FC236}">
                  <a16:creationId xmlns:a16="http://schemas.microsoft.com/office/drawing/2014/main" id="{018423D0-E49A-9588-8969-256EAC153905}"/>
                </a:ext>
              </a:extLst>
            </p:cNvPr>
            <p:cNvSpPr/>
            <p:nvPr/>
          </p:nvSpPr>
          <p:spPr>
            <a:xfrm>
              <a:off x="5915777" y="141514"/>
              <a:ext cx="1732039" cy="35197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b="1" dirty="0"/>
                <a:t>Bérház</a:t>
              </a:r>
            </a:p>
          </p:txBody>
        </p:sp>
      </p:grp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063E6518-4D95-DFF3-A4B3-3A25CEE000D5}"/>
              </a:ext>
            </a:extLst>
          </p:cNvPr>
          <p:cNvGrpSpPr/>
          <p:nvPr/>
        </p:nvGrpSpPr>
        <p:grpSpPr>
          <a:xfrm>
            <a:off x="5820070" y="2052560"/>
            <a:ext cx="1806480" cy="1374421"/>
            <a:chOff x="5841336" y="2010227"/>
            <a:chExt cx="1806480" cy="1374421"/>
          </a:xfrm>
        </p:grpSpPr>
        <p:pic>
          <p:nvPicPr>
            <p:cNvPr id="15" name="Picture 4" descr="Rome: Colosseum, Roman Forum, and Palatine Hill | GetYourGuide">
              <a:extLst>
                <a:ext uri="{FF2B5EF4-FFF2-40B4-BE49-F238E27FC236}">
                  <a16:creationId xmlns:a16="http://schemas.microsoft.com/office/drawing/2014/main" id="{D38CE306-CCA7-E655-D7B2-4F1270D65D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1336" y="2445655"/>
              <a:ext cx="1806480" cy="93899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églalap: lekerekített 15">
              <a:extLst>
                <a:ext uri="{FF2B5EF4-FFF2-40B4-BE49-F238E27FC236}">
                  <a16:creationId xmlns:a16="http://schemas.microsoft.com/office/drawing/2014/main" id="{66B4A540-1A08-183B-15DD-AE476CE1183A}"/>
                </a:ext>
              </a:extLst>
            </p:cNvPr>
            <p:cNvSpPr/>
            <p:nvPr/>
          </p:nvSpPr>
          <p:spPr>
            <a:xfrm>
              <a:off x="5857113" y="2010227"/>
              <a:ext cx="1732039" cy="35197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sz="1400" b="1" dirty="0">
                  <a:solidFill>
                    <a:schemeClr val="dk1"/>
                  </a:solidFill>
                </a:rPr>
                <a:t>Forum </a:t>
              </a:r>
              <a:r>
                <a:rPr lang="hu-HU" sz="1400" b="1" dirty="0" err="1">
                  <a:solidFill>
                    <a:schemeClr val="dk1"/>
                  </a:solidFill>
                </a:rPr>
                <a:t>Romanum</a:t>
              </a:r>
              <a:endParaRPr lang="hu-HU" dirty="0"/>
            </a:p>
          </p:txBody>
        </p:sp>
      </p:grp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CF130F11-0F76-1603-C88E-ADC9D5EEC5F7}"/>
              </a:ext>
            </a:extLst>
          </p:cNvPr>
          <p:cNvGrpSpPr/>
          <p:nvPr/>
        </p:nvGrpSpPr>
        <p:grpSpPr>
          <a:xfrm>
            <a:off x="7764706" y="619275"/>
            <a:ext cx="1272944" cy="1591709"/>
            <a:chOff x="7785972" y="576942"/>
            <a:chExt cx="1272944" cy="1591709"/>
          </a:xfrm>
        </p:grpSpPr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6E196958-1C1D-7935-B5A5-E4F3253F04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5972" y="1039004"/>
              <a:ext cx="1272944" cy="112964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églalap: lekerekített 18">
              <a:extLst>
                <a:ext uri="{FF2B5EF4-FFF2-40B4-BE49-F238E27FC236}">
                  <a16:creationId xmlns:a16="http://schemas.microsoft.com/office/drawing/2014/main" id="{37971B86-6AB1-6211-6453-47BE75EE7E6A}"/>
                </a:ext>
              </a:extLst>
            </p:cNvPr>
            <p:cNvSpPr/>
            <p:nvPr/>
          </p:nvSpPr>
          <p:spPr>
            <a:xfrm>
              <a:off x="7858198" y="576942"/>
              <a:ext cx="1128491" cy="35197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b="1" dirty="0" err="1"/>
                <a:t>Curia</a:t>
              </a:r>
              <a:endParaRPr lang="hu-HU" b="1" dirty="0"/>
            </a:p>
          </p:txBody>
        </p:sp>
      </p:grpSp>
      <p:grpSp>
        <p:nvGrpSpPr>
          <p:cNvPr id="20" name="Csoportba foglalás 19">
            <a:extLst>
              <a:ext uri="{FF2B5EF4-FFF2-40B4-BE49-F238E27FC236}">
                <a16:creationId xmlns:a16="http://schemas.microsoft.com/office/drawing/2014/main" id="{A50E3F19-7EDF-A416-9A8F-46D6996C468F}"/>
              </a:ext>
            </a:extLst>
          </p:cNvPr>
          <p:cNvGrpSpPr/>
          <p:nvPr/>
        </p:nvGrpSpPr>
        <p:grpSpPr>
          <a:xfrm>
            <a:off x="5806822" y="3499938"/>
            <a:ext cx="1907416" cy="1569378"/>
            <a:chOff x="5828088" y="3457605"/>
            <a:chExt cx="1907416" cy="1569378"/>
          </a:xfrm>
        </p:grpSpPr>
        <p:pic>
          <p:nvPicPr>
            <p:cNvPr id="21" name="Picture 8" descr="The Basilica Julia, constructed around 46 BC, demolished and repurposed  around 600 AD. : r/Lost_Architecture">
              <a:extLst>
                <a:ext uri="{FF2B5EF4-FFF2-40B4-BE49-F238E27FC236}">
                  <a16:creationId xmlns:a16="http://schemas.microsoft.com/office/drawing/2014/main" id="{056234DA-2C19-138E-99CA-A88EBC6DD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8088" y="3882534"/>
              <a:ext cx="1907416" cy="1144449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églalap: lekerekített 21">
              <a:extLst>
                <a:ext uri="{FF2B5EF4-FFF2-40B4-BE49-F238E27FC236}">
                  <a16:creationId xmlns:a16="http://schemas.microsoft.com/office/drawing/2014/main" id="{0742638D-01A7-9ECC-89A3-11A30529ADBB}"/>
                </a:ext>
              </a:extLst>
            </p:cNvPr>
            <p:cNvSpPr/>
            <p:nvPr/>
          </p:nvSpPr>
          <p:spPr>
            <a:xfrm>
              <a:off x="5878556" y="3457605"/>
              <a:ext cx="1732039" cy="35197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sz="1400" b="1" dirty="0" err="1">
                  <a:solidFill>
                    <a:schemeClr val="dk1"/>
                  </a:solidFill>
                </a:rPr>
                <a:t>Basilica</a:t>
              </a:r>
              <a:r>
                <a:rPr lang="hu-HU" sz="1400" b="1" dirty="0">
                  <a:solidFill>
                    <a:schemeClr val="dk1"/>
                  </a:solidFill>
                </a:rPr>
                <a:t> Julia</a:t>
              </a:r>
              <a:endParaRPr lang="hu-HU" dirty="0"/>
            </a:p>
          </p:txBody>
        </p:sp>
      </p:grpSp>
      <p:grpSp>
        <p:nvGrpSpPr>
          <p:cNvPr id="23" name="Csoportba foglalás 22">
            <a:extLst>
              <a:ext uri="{FF2B5EF4-FFF2-40B4-BE49-F238E27FC236}">
                <a16:creationId xmlns:a16="http://schemas.microsoft.com/office/drawing/2014/main" id="{97350D73-0038-B3C6-E102-3AE32C1D8B64}"/>
              </a:ext>
            </a:extLst>
          </p:cNvPr>
          <p:cNvGrpSpPr/>
          <p:nvPr/>
        </p:nvGrpSpPr>
        <p:grpSpPr>
          <a:xfrm>
            <a:off x="7764706" y="2344355"/>
            <a:ext cx="1272945" cy="1342665"/>
            <a:chOff x="7785972" y="2302022"/>
            <a:chExt cx="1272945" cy="1342665"/>
          </a:xfrm>
        </p:grpSpPr>
        <p:pic>
          <p:nvPicPr>
            <p:cNvPr id="28" name="Picture 10" descr="Basilica Aemilia - Colosseum Rome Tickets">
              <a:extLst>
                <a:ext uri="{FF2B5EF4-FFF2-40B4-BE49-F238E27FC236}">
                  <a16:creationId xmlns:a16="http://schemas.microsoft.com/office/drawing/2014/main" id="{B326CA57-F156-1CB0-E8CB-7B5B64C000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5972" y="2796057"/>
              <a:ext cx="1272945" cy="84863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églalap: lekerekített 31">
              <a:extLst>
                <a:ext uri="{FF2B5EF4-FFF2-40B4-BE49-F238E27FC236}">
                  <a16:creationId xmlns:a16="http://schemas.microsoft.com/office/drawing/2014/main" id="{74FADD74-1A15-F876-E6AF-15A1A7FBDA28}"/>
                </a:ext>
              </a:extLst>
            </p:cNvPr>
            <p:cNvSpPr/>
            <p:nvPr/>
          </p:nvSpPr>
          <p:spPr>
            <a:xfrm>
              <a:off x="7785973" y="2302022"/>
              <a:ext cx="1272944" cy="41093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sz="1400" b="1" dirty="0" err="1">
                  <a:solidFill>
                    <a:schemeClr val="dk1"/>
                  </a:solidFill>
                </a:rPr>
                <a:t>Basilica</a:t>
              </a:r>
              <a:r>
                <a:rPr lang="hu-HU" sz="1400" b="1" dirty="0">
                  <a:solidFill>
                    <a:schemeClr val="dk1"/>
                  </a:solidFill>
                </a:rPr>
                <a:t> </a:t>
              </a:r>
              <a:r>
                <a:rPr lang="hu-HU" sz="1400" b="1" dirty="0" err="1">
                  <a:solidFill>
                    <a:schemeClr val="dk1"/>
                  </a:solidFill>
                </a:rPr>
                <a:t>Aemilia</a:t>
              </a:r>
              <a:endParaRPr lang="hu-HU" dirty="0"/>
            </a:p>
          </p:txBody>
        </p:sp>
      </p:grpSp>
      <p:grpSp>
        <p:nvGrpSpPr>
          <p:cNvPr id="49" name="Csoportba foglalás 48">
            <a:extLst>
              <a:ext uri="{FF2B5EF4-FFF2-40B4-BE49-F238E27FC236}">
                <a16:creationId xmlns:a16="http://schemas.microsoft.com/office/drawing/2014/main" id="{8ED8A222-A719-AB55-9AB7-652F2FE5F3B0}"/>
              </a:ext>
            </a:extLst>
          </p:cNvPr>
          <p:cNvGrpSpPr/>
          <p:nvPr/>
        </p:nvGrpSpPr>
        <p:grpSpPr>
          <a:xfrm>
            <a:off x="6488492" y="57210"/>
            <a:ext cx="1907416" cy="3506617"/>
            <a:chOff x="5983922" y="235857"/>
            <a:chExt cx="1053085" cy="1857274"/>
          </a:xfrm>
        </p:grpSpPr>
        <p:sp>
          <p:nvSpPr>
            <p:cNvPr id="50" name="Téglalap: lekerekített 49">
              <a:extLst>
                <a:ext uri="{FF2B5EF4-FFF2-40B4-BE49-F238E27FC236}">
                  <a16:creationId xmlns:a16="http://schemas.microsoft.com/office/drawing/2014/main" id="{1B503A05-EF5B-ED7E-8221-5BF9DF6FDD41}"/>
                </a:ext>
              </a:extLst>
            </p:cNvPr>
            <p:cNvSpPr/>
            <p:nvPr/>
          </p:nvSpPr>
          <p:spPr>
            <a:xfrm>
              <a:off x="5983922" y="235857"/>
              <a:ext cx="1039178" cy="35197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b="1" dirty="0"/>
                <a:t>utca</a:t>
              </a:r>
              <a:endParaRPr lang="hu-HU" dirty="0"/>
            </a:p>
          </p:txBody>
        </p:sp>
        <p:pic>
          <p:nvPicPr>
            <p:cNvPr id="51" name="Picture 2" descr="Róma: utca (kép)">
              <a:extLst>
                <a:ext uri="{FF2B5EF4-FFF2-40B4-BE49-F238E27FC236}">
                  <a16:creationId xmlns:a16="http://schemas.microsoft.com/office/drawing/2014/main" id="{AE072161-4829-1AEE-3178-6945843D9B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7829" y="703943"/>
              <a:ext cx="1039178" cy="1389188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Csoportba foglalás 53">
            <a:extLst>
              <a:ext uri="{FF2B5EF4-FFF2-40B4-BE49-F238E27FC236}">
                <a16:creationId xmlns:a16="http://schemas.microsoft.com/office/drawing/2014/main" id="{E8AD8A1D-3A86-7B0B-3A8B-FCC5D2828E81}"/>
              </a:ext>
            </a:extLst>
          </p:cNvPr>
          <p:cNvGrpSpPr/>
          <p:nvPr/>
        </p:nvGrpSpPr>
        <p:grpSpPr>
          <a:xfrm>
            <a:off x="6270735" y="3701833"/>
            <a:ext cx="2612365" cy="1445296"/>
            <a:chOff x="6270735" y="3701833"/>
            <a:chExt cx="2612365" cy="1445296"/>
          </a:xfrm>
        </p:grpSpPr>
        <p:sp>
          <p:nvSpPr>
            <p:cNvPr id="55" name="Téglalap: lekerekített 54">
              <a:extLst>
                <a:ext uri="{FF2B5EF4-FFF2-40B4-BE49-F238E27FC236}">
                  <a16:creationId xmlns:a16="http://schemas.microsoft.com/office/drawing/2014/main" id="{B34DE985-9D5F-504B-FE23-ED240005453C}"/>
                </a:ext>
              </a:extLst>
            </p:cNvPr>
            <p:cNvSpPr/>
            <p:nvPr/>
          </p:nvSpPr>
          <p:spPr>
            <a:xfrm>
              <a:off x="6811109" y="3701833"/>
              <a:ext cx="1732039" cy="35197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b="1" dirty="0"/>
                <a:t>Nyüzsgés szekér</a:t>
              </a:r>
              <a:endParaRPr lang="hu-HU" dirty="0"/>
            </a:p>
          </p:txBody>
        </p:sp>
        <p:pic>
          <p:nvPicPr>
            <p:cNvPr id="56" name="Kép 55">
              <a:extLst>
                <a:ext uri="{FF2B5EF4-FFF2-40B4-BE49-F238E27FC236}">
                  <a16:creationId xmlns:a16="http://schemas.microsoft.com/office/drawing/2014/main" id="{A0E667CA-18E3-BB89-14FE-3E28C0814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023" b="97368" l="3200" r="97200">
                          <a14:foregroundMark x1="14200" y1="56391" x2="4600" y2="49248"/>
                          <a14:foregroundMark x1="3523" y1="56767" x2="3200" y2="59023"/>
                          <a14:foregroundMark x1="4600" y1="49248" x2="3523" y2="56767"/>
                          <a14:foregroundMark x1="12400" y1="83835" x2="9200" y2="91353"/>
                          <a14:foregroundMark x1="54600" y1="93609" x2="59000" y2="98120"/>
                          <a14:foregroundMark x1="85800" y1="84211" x2="87000" y2="84211"/>
                          <a14:foregroundMark x1="85200" y1="53759" x2="88200" y2="40226"/>
                          <a14:foregroundMark x1="88200" y1="40226" x2="92000" y2="31955"/>
                          <a14:foregroundMark x1="95400" y1="44361" x2="96400" y2="31203"/>
                          <a14:foregroundMark x1="96400" y1="31203" x2="97200" y2="28571"/>
                          <a14:foregroundMark x1="14200" y1="94737" x2="5200" y2="94361"/>
                          <a14:foregroundMark x1="5200" y1="94361" x2="9200" y2="81203"/>
                          <a14:foregroundMark x1="9200" y1="81203" x2="10400" y2="80451"/>
                          <a14:backgroundMark x1="70400" y1="66917" x2="70400" y2="66917"/>
                          <a14:backgroundMark x1="67400" y1="66917" x2="67400" y2="66917"/>
                          <a14:backgroundMark x1="74600" y1="67293" x2="74600" y2="67293"/>
                          <a14:backgroundMark x1="91400" y1="74812" x2="91400" y2="74812"/>
                          <a14:backgroundMark x1="88800" y1="71053" x2="88800" y2="71053"/>
                          <a14:backgroundMark x1="6400" y1="56767" x2="6400" y2="567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70735" y="3757350"/>
              <a:ext cx="2612365" cy="1389779"/>
            </a:xfrm>
            <a:prstGeom prst="rect">
              <a:avLst/>
            </a:prstGeom>
          </p:spPr>
        </p:pic>
      </p:grpSp>
      <p:grpSp>
        <p:nvGrpSpPr>
          <p:cNvPr id="2056" name="Csoportba foglalás 2055">
            <a:extLst>
              <a:ext uri="{FF2B5EF4-FFF2-40B4-BE49-F238E27FC236}">
                <a16:creationId xmlns:a16="http://schemas.microsoft.com/office/drawing/2014/main" id="{0B373FB6-FFC4-F29B-2601-ACCD6E09B189}"/>
              </a:ext>
            </a:extLst>
          </p:cNvPr>
          <p:cNvGrpSpPr/>
          <p:nvPr/>
        </p:nvGrpSpPr>
        <p:grpSpPr>
          <a:xfrm>
            <a:off x="5951220" y="237114"/>
            <a:ext cx="1578436" cy="1310542"/>
            <a:chOff x="5951220" y="237114"/>
            <a:chExt cx="1578436" cy="1310542"/>
          </a:xfrm>
        </p:grpSpPr>
        <p:pic>
          <p:nvPicPr>
            <p:cNvPr id="2057" name="Kép 2056">
              <a:extLst>
                <a:ext uri="{FF2B5EF4-FFF2-40B4-BE49-F238E27FC236}">
                  <a16:creationId xmlns:a16="http://schemas.microsoft.com/office/drawing/2014/main" id="{CFD795B9-57BF-35A5-EC82-E2176821B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92986" y="641897"/>
              <a:ext cx="1449214" cy="905759"/>
            </a:xfrm>
            <a:prstGeom prst="rect">
              <a:avLst/>
            </a:prstGeom>
            <a:ln w="381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059" name="Téglalap: lekerekített 2058">
              <a:extLst>
                <a:ext uri="{FF2B5EF4-FFF2-40B4-BE49-F238E27FC236}">
                  <a16:creationId xmlns:a16="http://schemas.microsoft.com/office/drawing/2014/main" id="{DCF521E2-B320-4957-2165-7CC37695EFC6}"/>
                </a:ext>
              </a:extLst>
            </p:cNvPr>
            <p:cNvSpPr/>
            <p:nvPr/>
          </p:nvSpPr>
          <p:spPr>
            <a:xfrm>
              <a:off x="5951220" y="237114"/>
              <a:ext cx="1578436" cy="35197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b="1" dirty="0" err="1"/>
                <a:t>T</a:t>
              </a:r>
              <a:r>
                <a:rPr lang="hu-HU" sz="1400" b="1" dirty="0" err="1">
                  <a:solidFill>
                    <a:schemeClr val="dk1"/>
                  </a:solidFill>
                </a:rPr>
                <a:t>hermae</a:t>
              </a:r>
              <a:endParaRPr lang="hu-HU" dirty="0"/>
            </a:p>
          </p:txBody>
        </p:sp>
      </p:grpSp>
      <p:grpSp>
        <p:nvGrpSpPr>
          <p:cNvPr id="2061" name="Csoportba foglalás 2060">
            <a:extLst>
              <a:ext uri="{FF2B5EF4-FFF2-40B4-BE49-F238E27FC236}">
                <a16:creationId xmlns:a16="http://schemas.microsoft.com/office/drawing/2014/main" id="{054ABC5C-1C45-00FC-A9C5-89CC4DAAAD5F}"/>
              </a:ext>
            </a:extLst>
          </p:cNvPr>
          <p:cNvGrpSpPr/>
          <p:nvPr/>
        </p:nvGrpSpPr>
        <p:grpSpPr>
          <a:xfrm>
            <a:off x="5810000" y="1711607"/>
            <a:ext cx="1719656" cy="1548381"/>
            <a:chOff x="5810000" y="1711607"/>
            <a:chExt cx="1719656" cy="1548381"/>
          </a:xfrm>
        </p:grpSpPr>
        <p:pic>
          <p:nvPicPr>
            <p:cNvPr id="2062" name="Kép 2061">
              <a:extLst>
                <a:ext uri="{FF2B5EF4-FFF2-40B4-BE49-F238E27FC236}">
                  <a16:creationId xmlns:a16="http://schemas.microsoft.com/office/drawing/2014/main" id="{0D33EA3B-CC81-CA77-A0C7-44E8D1B30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10000" y="2115342"/>
              <a:ext cx="1719656" cy="1144646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2063" name="Téglalap: lekerekített 2062">
              <a:extLst>
                <a:ext uri="{FF2B5EF4-FFF2-40B4-BE49-F238E27FC236}">
                  <a16:creationId xmlns:a16="http://schemas.microsoft.com/office/drawing/2014/main" id="{E1B61B5B-A456-2138-98CE-E3F40A3630A2}"/>
                </a:ext>
              </a:extLst>
            </p:cNvPr>
            <p:cNvSpPr/>
            <p:nvPr/>
          </p:nvSpPr>
          <p:spPr>
            <a:xfrm>
              <a:off x="5890092" y="1711607"/>
              <a:ext cx="1578436" cy="35197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b="1" dirty="0"/>
                <a:t>színház</a:t>
              </a:r>
              <a:endParaRPr lang="hu-HU" dirty="0"/>
            </a:p>
          </p:txBody>
        </p:sp>
      </p:grpSp>
      <p:grpSp>
        <p:nvGrpSpPr>
          <p:cNvPr id="2064" name="Csoportba foglalás 2063">
            <a:extLst>
              <a:ext uri="{FF2B5EF4-FFF2-40B4-BE49-F238E27FC236}">
                <a16:creationId xmlns:a16="http://schemas.microsoft.com/office/drawing/2014/main" id="{579DEB7E-BFB0-F5FF-F912-6ED714120204}"/>
              </a:ext>
            </a:extLst>
          </p:cNvPr>
          <p:cNvGrpSpPr/>
          <p:nvPr/>
        </p:nvGrpSpPr>
        <p:grpSpPr>
          <a:xfrm>
            <a:off x="5842062" y="3362428"/>
            <a:ext cx="2224492" cy="1685078"/>
            <a:chOff x="5842062" y="3362428"/>
            <a:chExt cx="2224492" cy="1685078"/>
          </a:xfrm>
        </p:grpSpPr>
        <p:pic>
          <p:nvPicPr>
            <p:cNvPr id="2065" name="Kép 2064">
              <a:extLst>
                <a:ext uri="{FF2B5EF4-FFF2-40B4-BE49-F238E27FC236}">
                  <a16:creationId xmlns:a16="http://schemas.microsoft.com/office/drawing/2014/main" id="{2D234D91-4348-71FC-0A43-0793A1988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42062" y="3796229"/>
              <a:ext cx="2224492" cy="1251277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2066" name="Téglalap: lekerekített 2065">
              <a:extLst>
                <a:ext uri="{FF2B5EF4-FFF2-40B4-BE49-F238E27FC236}">
                  <a16:creationId xmlns:a16="http://schemas.microsoft.com/office/drawing/2014/main" id="{F6B4A15E-E0E2-5EED-DA44-FBFAADF422FC}"/>
                </a:ext>
              </a:extLst>
            </p:cNvPr>
            <p:cNvSpPr/>
            <p:nvPr/>
          </p:nvSpPr>
          <p:spPr>
            <a:xfrm>
              <a:off x="6094480" y="3362428"/>
              <a:ext cx="1719656" cy="41401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b="1" dirty="0"/>
                <a:t>Colosseumban gladiátorok</a:t>
              </a:r>
              <a:endParaRPr lang="hu-HU" dirty="0"/>
            </a:p>
          </p:txBody>
        </p:sp>
      </p:grpSp>
      <p:grpSp>
        <p:nvGrpSpPr>
          <p:cNvPr id="2067" name="Csoportba foglalás 2066">
            <a:extLst>
              <a:ext uri="{FF2B5EF4-FFF2-40B4-BE49-F238E27FC236}">
                <a16:creationId xmlns:a16="http://schemas.microsoft.com/office/drawing/2014/main" id="{B76DCFC4-A72C-4FF7-DD9B-C940F670BA99}"/>
              </a:ext>
            </a:extLst>
          </p:cNvPr>
          <p:cNvGrpSpPr/>
          <p:nvPr/>
        </p:nvGrpSpPr>
        <p:grpSpPr>
          <a:xfrm>
            <a:off x="7565564" y="2092170"/>
            <a:ext cx="1578436" cy="1254919"/>
            <a:chOff x="7565564" y="2092170"/>
            <a:chExt cx="1578436" cy="1254919"/>
          </a:xfrm>
        </p:grpSpPr>
        <p:pic>
          <p:nvPicPr>
            <p:cNvPr id="2068" name="Picture 4" descr="Circus Maximus (2015)">
              <a:extLst>
                <a:ext uri="{FF2B5EF4-FFF2-40B4-BE49-F238E27FC236}">
                  <a16:creationId xmlns:a16="http://schemas.microsoft.com/office/drawing/2014/main" id="{FD4FEFF3-31AA-73B2-A440-4C89C408EB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1850" y="2487692"/>
              <a:ext cx="1145863" cy="859397"/>
            </a:xfrm>
            <a:prstGeom prst="rect">
              <a:avLst/>
            </a:prstGeom>
            <a:ln w="381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9" name="Téglalap: lekerekített 2068">
              <a:extLst>
                <a:ext uri="{FF2B5EF4-FFF2-40B4-BE49-F238E27FC236}">
                  <a16:creationId xmlns:a16="http://schemas.microsoft.com/office/drawing/2014/main" id="{39D8B10A-3110-328A-3F45-97A5D33CF303}"/>
                </a:ext>
              </a:extLst>
            </p:cNvPr>
            <p:cNvSpPr/>
            <p:nvPr/>
          </p:nvSpPr>
          <p:spPr>
            <a:xfrm>
              <a:off x="7565564" y="2092170"/>
              <a:ext cx="1578436" cy="35197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sz="1400" b="1" dirty="0">
                  <a:solidFill>
                    <a:schemeClr val="dk1"/>
                  </a:solidFill>
                </a:rPr>
                <a:t>Circus </a:t>
              </a:r>
              <a:r>
                <a:rPr lang="hu-HU" sz="1400" b="1" dirty="0" err="1">
                  <a:solidFill>
                    <a:schemeClr val="dk1"/>
                  </a:solidFill>
                </a:rPr>
                <a:t>Maximus</a:t>
              </a:r>
              <a:endParaRPr lang="hu-HU" dirty="0"/>
            </a:p>
          </p:txBody>
        </p:sp>
      </p:grpSp>
    </p:spTree>
    <p:extLst>
      <p:ext uri="{BB962C8B-B14F-4D97-AF65-F5344CB8AC3E}">
        <p14:creationId xmlns:p14="http://schemas.microsoft.com/office/powerpoint/2010/main" val="228975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7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7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2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7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7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8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88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82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82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82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800" decel="100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800" decel="100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800" decel="100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800" decel="100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800" decel="1000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800" decel="1000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800" decel="1000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800" decel="1000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800" decel="100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800" decel="100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800" decel="100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800" decel="100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800" decel="1000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800" decel="1000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800" decel="1000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800" decel="1000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9" grpId="0" animBg="1"/>
      <p:bldP spid="9" grpId="1" animBg="1"/>
      <p:bldP spid="9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ruházat, lábbelik, személy, emberek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CF13153-61C2-8F79-46E7-23064919AE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832" b="1130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Google Shape;54;p13">
            <a:extLst>
              <a:ext uri="{FF2B5EF4-FFF2-40B4-BE49-F238E27FC236}">
                <a16:creationId xmlns:a16="http://schemas.microsoft.com/office/drawing/2014/main" id="{8AA21964-F8D5-B420-1C48-91FA889E1C33}"/>
              </a:ext>
            </a:extLst>
          </p:cNvPr>
          <p:cNvSpPr txBox="1">
            <a:spLocks/>
          </p:cNvSpPr>
          <p:nvPr/>
        </p:nvSpPr>
        <p:spPr>
          <a:xfrm>
            <a:off x="3935567" y="0"/>
            <a:ext cx="1511626" cy="703943"/>
          </a:xfrm>
          <a:prstGeom prst="rect">
            <a:avLst/>
          </a:prstGeom>
          <a:solidFill>
            <a:schemeClr val="accent4">
              <a:alpha val="75000"/>
            </a:schemeClr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hu-HU" sz="4000" dirty="0">
                <a:solidFill>
                  <a:schemeClr val="bg1"/>
                </a:solidFill>
              </a:rPr>
              <a:t>Kvíz</a:t>
            </a:r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4601542C-A7E3-8AB7-ED80-147919F9EB1D}"/>
              </a:ext>
            </a:extLst>
          </p:cNvPr>
          <p:cNvSpPr txBox="1">
            <a:spLocks/>
          </p:cNvSpPr>
          <p:nvPr/>
        </p:nvSpPr>
        <p:spPr>
          <a:xfrm>
            <a:off x="2004060" y="967740"/>
            <a:ext cx="5374640" cy="1699260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100" dirty="0">
                <a:solidFill>
                  <a:schemeClr val="tx1"/>
                </a:solidFill>
              </a:rPr>
              <a:t>5 feladat lesz mindegyikre fél perc áll rendelkezésre lesz a b c d megoldások és azok közül az egyik jó ki kell választanotok a szám mellé írjátok a betűt. </a:t>
            </a:r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B7CB41C2-59DB-86A9-1D5E-6F32A3F701C1}"/>
              </a:ext>
            </a:extLst>
          </p:cNvPr>
          <p:cNvSpPr/>
          <p:nvPr/>
        </p:nvSpPr>
        <p:spPr>
          <a:xfrm>
            <a:off x="3590290" y="3375660"/>
            <a:ext cx="2202180" cy="89916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4000" dirty="0"/>
              <a:t>Indítás</a:t>
            </a:r>
            <a:endParaRPr lang="hu-HU" dirty="0"/>
          </a:p>
        </p:txBody>
      </p:sp>
      <p:sp>
        <p:nvSpPr>
          <p:cNvPr id="7" name="Google Shape;55;p13">
            <a:extLst>
              <a:ext uri="{FF2B5EF4-FFF2-40B4-BE49-F238E27FC236}">
                <a16:creationId xmlns:a16="http://schemas.microsoft.com/office/drawing/2014/main" id="{79B9397C-DE2C-89D2-E6A8-F2C5F212B4B4}"/>
              </a:ext>
            </a:extLst>
          </p:cNvPr>
          <p:cNvSpPr txBox="1">
            <a:spLocks/>
          </p:cNvSpPr>
          <p:nvPr/>
        </p:nvSpPr>
        <p:spPr>
          <a:xfrm>
            <a:off x="915670" y="931091"/>
            <a:ext cx="7551420" cy="3823789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400" dirty="0">
                <a:solidFill>
                  <a:schemeClr val="tx1"/>
                </a:solidFill>
              </a:rPr>
              <a:t>1,</a:t>
            </a: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800" dirty="0">
                <a:solidFill>
                  <a:schemeClr val="tx1"/>
                </a:solidFill>
              </a:rPr>
              <a:t>Hol zajlott a politikai és a kereskedelmi élet?</a:t>
            </a: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hu-HU" sz="2800" dirty="0">
              <a:solidFill>
                <a:schemeClr val="tx1"/>
              </a:solidFill>
            </a:endParaRP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800" dirty="0">
                <a:solidFill>
                  <a:schemeClr val="tx1"/>
                </a:solidFill>
              </a:rPr>
              <a:t>a, Forum </a:t>
            </a:r>
            <a:r>
              <a:rPr lang="hu-HU" sz="2800" dirty="0" err="1">
                <a:solidFill>
                  <a:schemeClr val="tx1"/>
                </a:solidFill>
              </a:rPr>
              <a:t>Romanum</a:t>
            </a:r>
            <a:r>
              <a:rPr lang="hu-HU" sz="2800" dirty="0">
                <a:solidFill>
                  <a:schemeClr val="tx1"/>
                </a:solidFill>
              </a:rPr>
              <a:t> b, </a:t>
            </a:r>
            <a:r>
              <a:rPr lang="hu-HU" sz="2800" dirty="0" err="1">
                <a:solidFill>
                  <a:schemeClr val="tx1"/>
                </a:solidFill>
              </a:rPr>
              <a:t>Curia</a:t>
            </a:r>
            <a:r>
              <a:rPr lang="hu-HU" sz="2800" dirty="0">
                <a:solidFill>
                  <a:schemeClr val="tx1"/>
                </a:solidFill>
              </a:rPr>
              <a:t> c, </a:t>
            </a:r>
            <a:r>
              <a:rPr lang="hu-HU" sz="2800" dirty="0" err="1">
                <a:solidFill>
                  <a:schemeClr val="tx1"/>
                </a:solidFill>
              </a:rPr>
              <a:t>Basilica</a:t>
            </a:r>
            <a:r>
              <a:rPr lang="hu-HU" sz="2800" dirty="0">
                <a:solidFill>
                  <a:schemeClr val="tx1"/>
                </a:solidFill>
              </a:rPr>
              <a:t> Julia d, </a:t>
            </a:r>
            <a:r>
              <a:rPr lang="hu-HU" sz="2800" dirty="0" err="1">
                <a:solidFill>
                  <a:schemeClr val="tx1"/>
                </a:solidFill>
              </a:rPr>
              <a:t>Basilica</a:t>
            </a:r>
            <a:r>
              <a:rPr lang="hu-HU" sz="2800" dirty="0">
                <a:solidFill>
                  <a:schemeClr val="tx1"/>
                </a:solidFill>
              </a:rPr>
              <a:t> </a:t>
            </a:r>
            <a:r>
              <a:rPr lang="hu-HU" sz="2800" dirty="0" err="1">
                <a:solidFill>
                  <a:schemeClr val="tx1"/>
                </a:solidFill>
              </a:rPr>
              <a:t>Aemilia</a:t>
            </a:r>
            <a:endParaRPr lang="hu-HU" sz="2800" dirty="0">
              <a:solidFill>
                <a:schemeClr val="tx1"/>
              </a:solidFill>
            </a:endParaRPr>
          </a:p>
        </p:txBody>
      </p:sp>
      <p:sp>
        <p:nvSpPr>
          <p:cNvPr id="8" name="Google Shape;55;p13">
            <a:extLst>
              <a:ext uri="{FF2B5EF4-FFF2-40B4-BE49-F238E27FC236}">
                <a16:creationId xmlns:a16="http://schemas.microsoft.com/office/drawing/2014/main" id="{DB1D92B4-C6CD-04FF-ADB3-0E5945EBF053}"/>
              </a:ext>
            </a:extLst>
          </p:cNvPr>
          <p:cNvSpPr txBox="1">
            <a:spLocks/>
          </p:cNvSpPr>
          <p:nvPr/>
        </p:nvSpPr>
        <p:spPr>
          <a:xfrm>
            <a:off x="915670" y="931090"/>
            <a:ext cx="7551420" cy="3823789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400" dirty="0">
                <a:solidFill>
                  <a:schemeClr val="tx1"/>
                </a:solidFill>
              </a:rPr>
              <a:t>2,</a:t>
            </a: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800" dirty="0">
                <a:solidFill>
                  <a:schemeClr val="tx1"/>
                </a:solidFill>
              </a:rPr>
              <a:t>Melyik volt a szenátus épülete?</a:t>
            </a: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hu-HU" sz="2800" dirty="0">
              <a:solidFill>
                <a:schemeClr val="tx1"/>
              </a:solidFill>
            </a:endParaRP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800" dirty="0">
                <a:solidFill>
                  <a:schemeClr val="tx1"/>
                </a:solidFill>
              </a:rPr>
              <a:t>a, Forum </a:t>
            </a:r>
            <a:r>
              <a:rPr lang="hu-HU" sz="2800" dirty="0" err="1">
                <a:solidFill>
                  <a:schemeClr val="tx1"/>
                </a:solidFill>
              </a:rPr>
              <a:t>Romanum</a:t>
            </a:r>
            <a:r>
              <a:rPr lang="hu-HU" sz="2800" dirty="0">
                <a:solidFill>
                  <a:schemeClr val="tx1"/>
                </a:solidFill>
              </a:rPr>
              <a:t> b, </a:t>
            </a:r>
            <a:r>
              <a:rPr lang="hu-HU" sz="2800" dirty="0" err="1">
                <a:solidFill>
                  <a:schemeClr val="tx1"/>
                </a:solidFill>
              </a:rPr>
              <a:t>Curia</a:t>
            </a:r>
            <a:r>
              <a:rPr lang="hu-HU" sz="2800" dirty="0">
                <a:solidFill>
                  <a:schemeClr val="tx1"/>
                </a:solidFill>
              </a:rPr>
              <a:t> c, </a:t>
            </a:r>
            <a:r>
              <a:rPr lang="hu-HU" sz="2800" dirty="0" err="1">
                <a:solidFill>
                  <a:schemeClr val="tx1"/>
                </a:solidFill>
              </a:rPr>
              <a:t>Basilica</a:t>
            </a:r>
            <a:r>
              <a:rPr lang="hu-HU" sz="2800" dirty="0">
                <a:solidFill>
                  <a:schemeClr val="tx1"/>
                </a:solidFill>
              </a:rPr>
              <a:t> Julia d, </a:t>
            </a:r>
            <a:r>
              <a:rPr lang="hu-HU" sz="2800" dirty="0" err="1">
                <a:solidFill>
                  <a:schemeClr val="tx1"/>
                </a:solidFill>
              </a:rPr>
              <a:t>Basilica</a:t>
            </a:r>
            <a:r>
              <a:rPr lang="hu-HU" sz="2800" dirty="0">
                <a:solidFill>
                  <a:schemeClr val="tx1"/>
                </a:solidFill>
              </a:rPr>
              <a:t> </a:t>
            </a:r>
            <a:r>
              <a:rPr lang="hu-HU" sz="2800" dirty="0" err="1">
                <a:solidFill>
                  <a:schemeClr val="tx1"/>
                </a:solidFill>
              </a:rPr>
              <a:t>Aemilia</a:t>
            </a:r>
            <a:endParaRPr lang="hu-HU" sz="2800" dirty="0">
              <a:solidFill>
                <a:schemeClr val="tx1"/>
              </a:solidFill>
            </a:endParaRPr>
          </a:p>
        </p:txBody>
      </p:sp>
      <p:sp>
        <p:nvSpPr>
          <p:cNvPr id="9" name="Google Shape;55;p13">
            <a:extLst>
              <a:ext uri="{FF2B5EF4-FFF2-40B4-BE49-F238E27FC236}">
                <a16:creationId xmlns:a16="http://schemas.microsoft.com/office/drawing/2014/main" id="{72C3D8D3-540F-15E0-963C-3BCD9DCC350D}"/>
              </a:ext>
            </a:extLst>
          </p:cNvPr>
          <p:cNvSpPr txBox="1">
            <a:spLocks/>
          </p:cNvSpPr>
          <p:nvPr/>
        </p:nvSpPr>
        <p:spPr>
          <a:xfrm>
            <a:off x="915670" y="944880"/>
            <a:ext cx="7551420" cy="3823789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400" dirty="0">
                <a:solidFill>
                  <a:schemeClr val="tx1"/>
                </a:solidFill>
              </a:rPr>
              <a:t>3,</a:t>
            </a: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800" dirty="0">
                <a:solidFill>
                  <a:schemeClr val="tx1"/>
                </a:solidFill>
              </a:rPr>
              <a:t>Hol rendeztek gladiátor versenyeket?</a:t>
            </a: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hu-HU" sz="2800" dirty="0">
              <a:solidFill>
                <a:schemeClr val="tx1"/>
              </a:solidFill>
            </a:endParaRP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800" dirty="0" err="1">
                <a:solidFill>
                  <a:schemeClr val="tx1"/>
                </a:solidFill>
              </a:rPr>
              <a:t>a,thermaekban</a:t>
            </a:r>
            <a:r>
              <a:rPr lang="hu-HU" sz="2800" dirty="0">
                <a:solidFill>
                  <a:schemeClr val="tx1"/>
                </a:solidFill>
              </a:rPr>
              <a:t> b, </a:t>
            </a:r>
            <a:r>
              <a:rPr lang="hu-HU" sz="2800" dirty="0" err="1">
                <a:solidFill>
                  <a:schemeClr val="tx1"/>
                </a:solidFill>
              </a:rPr>
              <a:t>Cloaca</a:t>
            </a:r>
            <a:r>
              <a:rPr lang="hu-HU" sz="2800" dirty="0">
                <a:solidFill>
                  <a:schemeClr val="tx1"/>
                </a:solidFill>
              </a:rPr>
              <a:t> Maximában </a:t>
            </a: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800" dirty="0">
                <a:solidFill>
                  <a:schemeClr val="tx1"/>
                </a:solidFill>
              </a:rPr>
              <a:t>c, Colosseumban d, Circus </a:t>
            </a:r>
            <a:r>
              <a:rPr lang="hu-HU" sz="2800" dirty="0" err="1">
                <a:solidFill>
                  <a:schemeClr val="tx1"/>
                </a:solidFill>
              </a:rPr>
              <a:t>Maximusban</a:t>
            </a:r>
            <a:r>
              <a:rPr lang="hu-HU" sz="2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Google Shape;55;p13">
            <a:extLst>
              <a:ext uri="{FF2B5EF4-FFF2-40B4-BE49-F238E27FC236}">
                <a16:creationId xmlns:a16="http://schemas.microsoft.com/office/drawing/2014/main" id="{269D4232-46A4-7CC2-DB9B-401BD82D61E7}"/>
              </a:ext>
            </a:extLst>
          </p:cNvPr>
          <p:cNvSpPr txBox="1">
            <a:spLocks/>
          </p:cNvSpPr>
          <p:nvPr/>
        </p:nvSpPr>
        <p:spPr>
          <a:xfrm>
            <a:off x="915670" y="935809"/>
            <a:ext cx="7551420" cy="3823789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400" dirty="0">
                <a:solidFill>
                  <a:schemeClr val="tx1"/>
                </a:solidFill>
              </a:rPr>
              <a:t>4,</a:t>
            </a: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800" dirty="0">
                <a:solidFill>
                  <a:schemeClr val="tx1"/>
                </a:solidFill>
              </a:rPr>
              <a:t>Hol tartottak kocsi versenyeket?</a:t>
            </a: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hu-HU" sz="2800" dirty="0">
              <a:solidFill>
                <a:schemeClr val="tx1"/>
              </a:solidFill>
            </a:endParaRP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800" dirty="0" err="1">
                <a:solidFill>
                  <a:schemeClr val="tx1"/>
                </a:solidFill>
              </a:rPr>
              <a:t>a,thermaekban</a:t>
            </a:r>
            <a:r>
              <a:rPr lang="hu-HU" sz="2800" dirty="0">
                <a:solidFill>
                  <a:schemeClr val="tx1"/>
                </a:solidFill>
              </a:rPr>
              <a:t> b, </a:t>
            </a:r>
            <a:r>
              <a:rPr lang="hu-HU" sz="2800" dirty="0" err="1">
                <a:solidFill>
                  <a:schemeClr val="tx1"/>
                </a:solidFill>
              </a:rPr>
              <a:t>Cloaca</a:t>
            </a:r>
            <a:r>
              <a:rPr lang="hu-HU" sz="2800" dirty="0">
                <a:solidFill>
                  <a:schemeClr val="tx1"/>
                </a:solidFill>
              </a:rPr>
              <a:t> Maximában </a:t>
            </a: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800" dirty="0">
                <a:solidFill>
                  <a:schemeClr val="tx1"/>
                </a:solidFill>
              </a:rPr>
              <a:t>c, Colosseumban d, Circus </a:t>
            </a:r>
            <a:r>
              <a:rPr lang="hu-HU" sz="2800" dirty="0" err="1">
                <a:solidFill>
                  <a:schemeClr val="tx1"/>
                </a:solidFill>
              </a:rPr>
              <a:t>Maximusban</a:t>
            </a:r>
            <a:r>
              <a:rPr lang="hu-HU" sz="2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1" name="Google Shape;55;p13">
            <a:extLst>
              <a:ext uri="{FF2B5EF4-FFF2-40B4-BE49-F238E27FC236}">
                <a16:creationId xmlns:a16="http://schemas.microsoft.com/office/drawing/2014/main" id="{EE02203C-05B5-8801-6F18-156C1DCA800E}"/>
              </a:ext>
            </a:extLst>
          </p:cNvPr>
          <p:cNvSpPr txBox="1">
            <a:spLocks/>
          </p:cNvSpPr>
          <p:nvPr/>
        </p:nvSpPr>
        <p:spPr>
          <a:xfrm>
            <a:off x="923290" y="944880"/>
            <a:ext cx="7551420" cy="3823789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400" dirty="0">
                <a:solidFill>
                  <a:schemeClr val="tx1"/>
                </a:solidFill>
              </a:rPr>
              <a:t>5,</a:t>
            </a: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800" dirty="0">
                <a:solidFill>
                  <a:schemeClr val="tx1"/>
                </a:solidFill>
              </a:rPr>
              <a:t>Mi </a:t>
            </a:r>
            <a:r>
              <a:rPr lang="hu-HU" sz="2800" b="1" u="sng" cap="all" dirty="0">
                <a:solidFill>
                  <a:schemeClr val="tx1"/>
                </a:solidFill>
              </a:rPr>
              <a:t>nem</a:t>
            </a:r>
            <a:r>
              <a:rPr lang="hu-HU" sz="2800" dirty="0">
                <a:solidFill>
                  <a:schemeClr val="tx1"/>
                </a:solidFill>
              </a:rPr>
              <a:t> igaz az </a:t>
            </a:r>
            <a:r>
              <a:rPr lang="hu-HU" sz="2800" dirty="0" err="1">
                <a:solidFill>
                  <a:schemeClr val="tx1"/>
                </a:solidFill>
              </a:rPr>
              <a:t>Insulára</a:t>
            </a:r>
            <a:r>
              <a:rPr lang="hu-HU" sz="2800" dirty="0">
                <a:solidFill>
                  <a:schemeClr val="tx1"/>
                </a:solidFill>
              </a:rPr>
              <a:t>?</a:t>
            </a: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hu-HU" sz="2800" dirty="0">
              <a:solidFill>
                <a:schemeClr val="tx1"/>
              </a:solidFill>
            </a:endParaRP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800" dirty="0">
                <a:solidFill>
                  <a:schemeClr val="tx1"/>
                </a:solidFill>
              </a:rPr>
              <a:t>a, zsúfolt b, jó állapotú  </a:t>
            </a: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800" dirty="0">
                <a:solidFill>
                  <a:schemeClr val="tx1"/>
                </a:solidFill>
              </a:rPr>
              <a:t>c, többemeletes d, tűzveszélyes</a:t>
            </a:r>
          </a:p>
        </p:txBody>
      </p:sp>
      <p:sp>
        <p:nvSpPr>
          <p:cNvPr id="13" name="Google Shape;55;p13">
            <a:extLst>
              <a:ext uri="{FF2B5EF4-FFF2-40B4-BE49-F238E27FC236}">
                <a16:creationId xmlns:a16="http://schemas.microsoft.com/office/drawing/2014/main" id="{16153006-59F1-77BC-28B2-895154343BC0}"/>
              </a:ext>
            </a:extLst>
          </p:cNvPr>
          <p:cNvSpPr txBox="1">
            <a:spLocks/>
          </p:cNvSpPr>
          <p:nvPr/>
        </p:nvSpPr>
        <p:spPr>
          <a:xfrm>
            <a:off x="3427095" y="1448524"/>
            <a:ext cx="2543810" cy="937261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400" dirty="0">
                <a:solidFill>
                  <a:schemeClr val="tx1"/>
                </a:solidFill>
              </a:rPr>
              <a:t>A kvíz véget ért.</a:t>
            </a:r>
            <a:endParaRPr lang="hu-HU" sz="2800" dirty="0">
              <a:solidFill>
                <a:schemeClr val="tx1"/>
              </a:solidFill>
            </a:endParaRP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584308F6-108C-78EB-8EAE-D833EA2AC382}"/>
              </a:ext>
            </a:extLst>
          </p:cNvPr>
          <p:cNvSpPr/>
          <p:nvPr/>
        </p:nvSpPr>
        <p:spPr>
          <a:xfrm>
            <a:off x="3604423" y="2448743"/>
            <a:ext cx="2280285" cy="61794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/>
              <a:t>Ellenőrzés</a:t>
            </a:r>
            <a:endParaRPr lang="hu-HU" dirty="0"/>
          </a:p>
        </p:txBody>
      </p:sp>
      <p:sp>
        <p:nvSpPr>
          <p:cNvPr id="16" name="Google Shape;55;p13">
            <a:extLst>
              <a:ext uri="{FF2B5EF4-FFF2-40B4-BE49-F238E27FC236}">
                <a16:creationId xmlns:a16="http://schemas.microsoft.com/office/drawing/2014/main" id="{216EAE89-E9B3-402D-4AEC-9BF68F9158AA}"/>
              </a:ext>
            </a:extLst>
          </p:cNvPr>
          <p:cNvSpPr txBox="1">
            <a:spLocks/>
          </p:cNvSpPr>
          <p:nvPr/>
        </p:nvSpPr>
        <p:spPr>
          <a:xfrm>
            <a:off x="-37339" y="0"/>
            <a:ext cx="3291080" cy="2766060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400" dirty="0">
                <a:solidFill>
                  <a:schemeClr val="tx1"/>
                </a:solidFill>
              </a:rPr>
              <a:t>1,</a:t>
            </a:r>
          </a:p>
          <a:p>
            <a:pPr mar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400" dirty="0">
                <a:solidFill>
                  <a:schemeClr val="tx1"/>
                </a:solidFill>
              </a:rPr>
              <a:t>Hol zajlott a politikai és a kereskedelmi élet?</a:t>
            </a: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400" dirty="0">
                <a:solidFill>
                  <a:schemeClr val="tx1"/>
                </a:solidFill>
              </a:rPr>
              <a:t> </a:t>
            </a:r>
            <a:r>
              <a:rPr lang="hu-HU" sz="2800" dirty="0">
                <a:solidFill>
                  <a:schemeClr val="tx1"/>
                </a:solidFill>
              </a:rPr>
              <a:t>a, Forum </a:t>
            </a:r>
            <a:r>
              <a:rPr lang="hu-HU" sz="2800" dirty="0" err="1">
                <a:solidFill>
                  <a:schemeClr val="tx1"/>
                </a:solidFill>
              </a:rPr>
              <a:t>Romanum</a:t>
            </a:r>
            <a:endParaRPr lang="hu-HU" sz="2800" dirty="0">
              <a:solidFill>
                <a:schemeClr val="tx1"/>
              </a:solidFill>
            </a:endParaRPr>
          </a:p>
        </p:txBody>
      </p:sp>
      <p:sp>
        <p:nvSpPr>
          <p:cNvPr id="17" name="Google Shape;55;p13">
            <a:extLst>
              <a:ext uri="{FF2B5EF4-FFF2-40B4-BE49-F238E27FC236}">
                <a16:creationId xmlns:a16="http://schemas.microsoft.com/office/drawing/2014/main" id="{9AC8C56E-9597-CF77-2DE5-561F937E5563}"/>
              </a:ext>
            </a:extLst>
          </p:cNvPr>
          <p:cNvSpPr txBox="1">
            <a:spLocks/>
          </p:cNvSpPr>
          <p:nvPr/>
        </p:nvSpPr>
        <p:spPr>
          <a:xfrm>
            <a:off x="6195060" y="0"/>
            <a:ext cx="2948940" cy="2518410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400" dirty="0">
                <a:solidFill>
                  <a:schemeClr val="tx1"/>
                </a:solidFill>
              </a:rPr>
              <a:t>2,</a:t>
            </a: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400" dirty="0">
                <a:solidFill>
                  <a:schemeClr val="tx1"/>
                </a:solidFill>
              </a:rPr>
              <a:t>Melyik volt a szenátus épülete?</a:t>
            </a: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400" dirty="0">
                <a:solidFill>
                  <a:schemeClr val="tx1"/>
                </a:solidFill>
              </a:rPr>
              <a:t>b, </a:t>
            </a:r>
            <a:r>
              <a:rPr lang="hu-HU" sz="2400" dirty="0" err="1">
                <a:solidFill>
                  <a:schemeClr val="tx1"/>
                </a:solidFill>
              </a:rPr>
              <a:t>Curia</a:t>
            </a:r>
            <a:endParaRPr lang="hu-HU" sz="2800" dirty="0">
              <a:solidFill>
                <a:schemeClr val="tx1"/>
              </a:solidFill>
            </a:endParaRPr>
          </a:p>
        </p:txBody>
      </p:sp>
      <p:sp>
        <p:nvSpPr>
          <p:cNvPr id="18" name="Google Shape;55;p13">
            <a:extLst>
              <a:ext uri="{FF2B5EF4-FFF2-40B4-BE49-F238E27FC236}">
                <a16:creationId xmlns:a16="http://schemas.microsoft.com/office/drawing/2014/main" id="{E7674856-673F-B3A9-5DE8-D3AD2EDFB637}"/>
              </a:ext>
            </a:extLst>
          </p:cNvPr>
          <p:cNvSpPr txBox="1">
            <a:spLocks/>
          </p:cNvSpPr>
          <p:nvPr/>
        </p:nvSpPr>
        <p:spPr>
          <a:xfrm>
            <a:off x="-27051" y="2766060"/>
            <a:ext cx="3291080" cy="2377440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400" dirty="0">
                <a:solidFill>
                  <a:schemeClr val="tx1"/>
                </a:solidFill>
              </a:rPr>
              <a:t>3,</a:t>
            </a: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400" dirty="0">
                <a:solidFill>
                  <a:schemeClr val="tx1"/>
                </a:solidFill>
              </a:rPr>
              <a:t>Hol rendeztek gladiátor versenyeket?</a:t>
            </a: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400" dirty="0">
                <a:solidFill>
                  <a:schemeClr val="tx1"/>
                </a:solidFill>
              </a:rPr>
              <a:t>c, Colosseumban</a:t>
            </a: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endParaRPr lang="hu-HU" sz="2400" dirty="0">
              <a:solidFill>
                <a:schemeClr val="tx1"/>
              </a:solidFill>
            </a:endParaRPr>
          </a:p>
        </p:txBody>
      </p:sp>
      <p:sp>
        <p:nvSpPr>
          <p:cNvPr id="19" name="Google Shape;55;p13">
            <a:extLst>
              <a:ext uri="{FF2B5EF4-FFF2-40B4-BE49-F238E27FC236}">
                <a16:creationId xmlns:a16="http://schemas.microsoft.com/office/drawing/2014/main" id="{6D8DD287-1C7B-A4FB-97D9-6EB2BE574746}"/>
              </a:ext>
            </a:extLst>
          </p:cNvPr>
          <p:cNvSpPr txBox="1">
            <a:spLocks/>
          </p:cNvSpPr>
          <p:nvPr/>
        </p:nvSpPr>
        <p:spPr>
          <a:xfrm>
            <a:off x="3253741" y="2385785"/>
            <a:ext cx="2987040" cy="2767241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400" dirty="0">
                <a:solidFill>
                  <a:schemeClr val="tx1"/>
                </a:solidFill>
              </a:rPr>
              <a:t>4,</a:t>
            </a: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400" dirty="0">
                <a:solidFill>
                  <a:schemeClr val="tx1"/>
                </a:solidFill>
              </a:rPr>
              <a:t>Hol tartottak kocsi versenyeket?</a:t>
            </a: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400" dirty="0">
                <a:solidFill>
                  <a:schemeClr val="tx1"/>
                </a:solidFill>
              </a:rPr>
              <a:t>d, Circus </a:t>
            </a:r>
            <a:r>
              <a:rPr lang="hu-HU" sz="2400" dirty="0" err="1">
                <a:solidFill>
                  <a:schemeClr val="tx1"/>
                </a:solidFill>
              </a:rPr>
              <a:t>Maximusban</a:t>
            </a:r>
            <a:endParaRPr lang="hu-HU" sz="2400" dirty="0">
              <a:solidFill>
                <a:schemeClr val="tx1"/>
              </a:solidFill>
            </a:endParaRPr>
          </a:p>
        </p:txBody>
      </p:sp>
      <p:sp>
        <p:nvSpPr>
          <p:cNvPr id="20" name="Google Shape;55;p13">
            <a:extLst>
              <a:ext uri="{FF2B5EF4-FFF2-40B4-BE49-F238E27FC236}">
                <a16:creationId xmlns:a16="http://schemas.microsoft.com/office/drawing/2014/main" id="{2C5984D1-2BF9-5B60-ECE6-5FFDA7F3697F}"/>
              </a:ext>
            </a:extLst>
          </p:cNvPr>
          <p:cNvSpPr txBox="1">
            <a:spLocks/>
          </p:cNvSpPr>
          <p:nvPr/>
        </p:nvSpPr>
        <p:spPr>
          <a:xfrm>
            <a:off x="6195061" y="2518410"/>
            <a:ext cx="2948940" cy="2634616"/>
          </a:xfrm>
          <a:prstGeom prst="rect">
            <a:avLst/>
          </a:prstGeom>
          <a:solidFill>
            <a:schemeClr val="accent6">
              <a:alpha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lvl="0" indent="0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400" dirty="0">
                <a:solidFill>
                  <a:schemeClr val="tx1"/>
                </a:solidFill>
              </a:rPr>
              <a:t>5,</a:t>
            </a: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400" dirty="0">
                <a:solidFill>
                  <a:schemeClr val="tx1"/>
                </a:solidFill>
              </a:rPr>
              <a:t>Mi </a:t>
            </a:r>
            <a:r>
              <a:rPr lang="hu-HU" sz="2400" b="1" u="sng" cap="all" dirty="0">
                <a:solidFill>
                  <a:schemeClr val="tx1"/>
                </a:solidFill>
              </a:rPr>
              <a:t>nem</a:t>
            </a:r>
            <a:r>
              <a:rPr lang="hu-HU" sz="2400" dirty="0">
                <a:solidFill>
                  <a:schemeClr val="tx1"/>
                </a:solidFill>
              </a:rPr>
              <a:t> igaz az </a:t>
            </a:r>
            <a:r>
              <a:rPr lang="hu-HU" sz="2400" dirty="0" err="1">
                <a:solidFill>
                  <a:schemeClr val="tx1"/>
                </a:solidFill>
              </a:rPr>
              <a:t>Insulára</a:t>
            </a:r>
            <a:r>
              <a:rPr lang="hu-HU" sz="2400" dirty="0">
                <a:solidFill>
                  <a:schemeClr val="tx1"/>
                </a:solidFill>
              </a:rPr>
              <a:t>?</a:t>
            </a:r>
          </a:p>
          <a:p>
            <a:pPr marL="0" lvl="0" indent="0" algn="ctr"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hu-HU" sz="2400" dirty="0">
                <a:solidFill>
                  <a:schemeClr val="tx1"/>
                </a:solidFill>
              </a:rPr>
              <a:t>b, jó állapotú</a:t>
            </a:r>
          </a:p>
        </p:txBody>
      </p:sp>
      <p:sp>
        <p:nvSpPr>
          <p:cNvPr id="15" name="Téglalap: lekerekített 14">
            <a:hlinkClick r:id="rId3" action="ppaction://hlinksldjump"/>
            <a:extLst>
              <a:ext uri="{FF2B5EF4-FFF2-40B4-BE49-F238E27FC236}">
                <a16:creationId xmlns:a16="http://schemas.microsoft.com/office/drawing/2014/main" id="{29B02048-E50F-C95F-4673-90252E7537B1}"/>
              </a:ext>
            </a:extLst>
          </p:cNvPr>
          <p:cNvSpPr/>
          <p:nvPr/>
        </p:nvSpPr>
        <p:spPr>
          <a:xfrm>
            <a:off x="8712557" y="65314"/>
            <a:ext cx="341086" cy="341086"/>
          </a:xfrm>
          <a:prstGeom prst="roundRect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800" b="1" dirty="0"/>
              <a:t>X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66929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1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4" presetClass="exit" presetSubtype="10" fill="hold" grpId="1" nodeType="after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0"/>
                            </p:stCondLst>
                            <p:childTnLst>
                              <p:par>
                                <p:cTn id="36" presetID="14" presetClass="exit" presetSubtype="10" fill="hold" grpId="1" nodeType="after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1500"/>
                            </p:stCondLst>
                            <p:childTnLst>
                              <p:par>
                                <p:cTn id="43" presetID="14" presetClass="exit" presetSubtype="10" fill="hold" grpId="1" nodeType="after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2000"/>
                            </p:stCondLst>
                            <p:childTnLst>
                              <p:par>
                                <p:cTn id="50" presetID="14" presetClass="exit" presetSubtype="10" fill="hold" grpId="1" nodeType="after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2500"/>
                            </p:stCondLst>
                            <p:childTnLst>
                              <p:par>
                                <p:cTn id="57" presetID="14" presetClass="exit" presetSubtype="10" fill="hold" grpId="1" nodeType="after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3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Csoportba foglalás 38">
            <a:extLst>
              <a:ext uri="{FF2B5EF4-FFF2-40B4-BE49-F238E27FC236}">
                <a16:creationId xmlns:a16="http://schemas.microsoft.com/office/drawing/2014/main" id="{9D063D34-E515-67F2-4802-A4D15E9095DD}"/>
              </a:ext>
            </a:extLst>
          </p:cNvPr>
          <p:cNvGrpSpPr/>
          <p:nvPr/>
        </p:nvGrpSpPr>
        <p:grpSpPr>
          <a:xfrm>
            <a:off x="0" y="1139"/>
            <a:ext cx="9144000" cy="5143500"/>
            <a:chOff x="-8718268" y="-33780"/>
            <a:chExt cx="9144000" cy="5143500"/>
          </a:xfrm>
        </p:grpSpPr>
        <p:pic>
          <p:nvPicPr>
            <p:cNvPr id="40" name="Kép 39" descr="A képen ruházat, lábbelik, személy, emberek látható&#10;&#10;Előfordulhat, hogy a mesterséges intelligencia által létrehozott tartalom helytelen.">
              <a:hlinkClick r:id="rId2" action="ppaction://hlinksldjump"/>
              <a:extLst>
                <a:ext uri="{FF2B5EF4-FFF2-40B4-BE49-F238E27FC236}">
                  <a16:creationId xmlns:a16="http://schemas.microsoft.com/office/drawing/2014/main" id="{9589FC2B-BBAC-1780-E878-D252B678E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3832" b="11306"/>
            <a:stretch/>
          </p:blipFill>
          <p:spPr>
            <a:xfrm>
              <a:off x="-8718268" y="-33780"/>
              <a:ext cx="9144000" cy="5143500"/>
            </a:xfrm>
            <a:prstGeom prst="rect">
              <a:avLst/>
            </a:prstGeom>
          </p:spPr>
        </p:pic>
        <p:pic>
          <p:nvPicPr>
            <p:cNvPr id="41" name="Kép 40">
              <a:hlinkClick r:id="rId2" action="ppaction://hlinksldjump"/>
              <a:extLst>
                <a:ext uri="{FF2B5EF4-FFF2-40B4-BE49-F238E27FC236}">
                  <a16:creationId xmlns:a16="http://schemas.microsoft.com/office/drawing/2014/main" id="{78ADD50C-06A8-F3F2-491C-343AFA3E8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23" b="97368" l="3200" r="97200">
                          <a14:foregroundMark x1="14200" y1="56391" x2="4600" y2="49248"/>
                          <a14:foregroundMark x1="3523" y1="56767" x2="3200" y2="59023"/>
                          <a14:foregroundMark x1="4600" y1="49248" x2="3523" y2="56767"/>
                          <a14:foregroundMark x1="12400" y1="83835" x2="9200" y2="91353"/>
                          <a14:foregroundMark x1="54600" y1="93609" x2="59000" y2="98120"/>
                          <a14:foregroundMark x1="85800" y1="84211" x2="87000" y2="84211"/>
                          <a14:foregroundMark x1="85200" y1="53759" x2="88200" y2="40226"/>
                          <a14:foregroundMark x1="88200" y1="40226" x2="92000" y2="31955"/>
                          <a14:foregroundMark x1="95400" y1="44361" x2="96400" y2="31203"/>
                          <a14:foregroundMark x1="96400" y1="31203" x2="97200" y2="28571"/>
                          <a14:foregroundMark x1="14200" y1="94737" x2="5200" y2="94361"/>
                          <a14:foregroundMark x1="5200" y1="94361" x2="9200" y2="81203"/>
                          <a14:foregroundMark x1="9200" y1="81203" x2="10400" y2="80451"/>
                          <a14:backgroundMark x1="70400" y1="66917" x2="70400" y2="66917"/>
                          <a14:backgroundMark x1="67400" y1="66917" x2="67400" y2="66917"/>
                          <a14:backgroundMark x1="74600" y1="67293" x2="74600" y2="67293"/>
                          <a14:backgroundMark x1="91400" y1="74812" x2="91400" y2="74812"/>
                          <a14:backgroundMark x1="88800" y1="71053" x2="88800" y2="71053"/>
                          <a14:backgroundMark x1="6400" y1="56767" x2="6400" y2="567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2460705" y="3695941"/>
              <a:ext cx="2612365" cy="1389779"/>
            </a:xfrm>
            <a:prstGeom prst="rect">
              <a:avLst/>
            </a:prstGeom>
          </p:spPr>
        </p:pic>
      </p:grpSp>
      <p:sp>
        <p:nvSpPr>
          <p:cNvPr id="42" name="Téglalap: lekerekített 41">
            <a:hlinkClick r:id="rId2" action="ppaction://hlinksldjump"/>
            <a:extLst>
              <a:ext uri="{FF2B5EF4-FFF2-40B4-BE49-F238E27FC236}">
                <a16:creationId xmlns:a16="http://schemas.microsoft.com/office/drawing/2014/main" id="{43AD472E-7A2E-7EA8-F6E1-1E38614E7CF9}"/>
              </a:ext>
            </a:extLst>
          </p:cNvPr>
          <p:cNvSpPr/>
          <p:nvPr/>
        </p:nvSpPr>
        <p:spPr>
          <a:xfrm>
            <a:off x="2125980" y="1111620"/>
            <a:ext cx="5303520" cy="1478280"/>
          </a:xfrm>
          <a:prstGeom prst="roundRect">
            <a:avLst/>
          </a:prstGeom>
          <a:solidFill>
            <a:schemeClr val="accent6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6600" dirty="0"/>
              <a:t>Kilép?</a:t>
            </a:r>
            <a:endParaRPr lang="hu-HU" dirty="0"/>
          </a:p>
        </p:txBody>
      </p:sp>
      <p:sp>
        <p:nvSpPr>
          <p:cNvPr id="43" name="Téglalap: lekerekített 42">
            <a:hlinkClick r:id="rId6" action="ppaction://hlinksldjump"/>
            <a:extLst>
              <a:ext uri="{FF2B5EF4-FFF2-40B4-BE49-F238E27FC236}">
                <a16:creationId xmlns:a16="http://schemas.microsoft.com/office/drawing/2014/main" id="{FD4336CC-6753-E527-3247-7F1B508D26E5}"/>
              </a:ext>
            </a:extLst>
          </p:cNvPr>
          <p:cNvSpPr/>
          <p:nvPr/>
        </p:nvSpPr>
        <p:spPr>
          <a:xfrm>
            <a:off x="2125980" y="2673660"/>
            <a:ext cx="2520677" cy="958200"/>
          </a:xfrm>
          <a:prstGeom prst="roundRect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dirty="0"/>
              <a:t>mégsem</a:t>
            </a:r>
            <a:endParaRPr lang="hu-HU" sz="700" dirty="0"/>
          </a:p>
        </p:txBody>
      </p:sp>
      <p:sp>
        <p:nvSpPr>
          <p:cNvPr id="44" name="Téglalap: lekerekített 43">
            <a:extLst>
              <a:ext uri="{FF2B5EF4-FFF2-40B4-BE49-F238E27FC236}">
                <a16:creationId xmlns:a16="http://schemas.microsoft.com/office/drawing/2014/main" id="{932C019F-01E6-2646-C799-2EB04D809C93}"/>
              </a:ext>
            </a:extLst>
          </p:cNvPr>
          <p:cNvSpPr/>
          <p:nvPr/>
        </p:nvSpPr>
        <p:spPr>
          <a:xfrm>
            <a:off x="4777740" y="2673660"/>
            <a:ext cx="2520677" cy="958200"/>
          </a:xfrm>
          <a:prstGeom prst="roundRect">
            <a:avLst/>
          </a:prstGeom>
          <a:solidFill>
            <a:srgbClr val="FFC000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dirty="0"/>
              <a:t>kilép</a:t>
            </a:r>
            <a:endParaRPr lang="hu-HU" sz="700" dirty="0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C6AAD918-B7E3-EFF0-036D-57B0483E5E7E}"/>
              </a:ext>
            </a:extLst>
          </p:cNvPr>
          <p:cNvSpPr txBox="1"/>
          <p:nvPr/>
        </p:nvSpPr>
        <p:spPr>
          <a:xfrm>
            <a:off x="0" y="-9977"/>
            <a:ext cx="2033729" cy="1022597"/>
          </a:xfrm>
          <a:prstGeom prst="rect">
            <a:avLst/>
          </a:prstGeom>
          <a:solidFill>
            <a:srgbClr val="FFFF00">
              <a:alpha val="75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hu-HU" sz="6000" dirty="0">
                <a:solidFill>
                  <a:schemeClr val="bg1"/>
                </a:solidFill>
              </a:rPr>
              <a:t>Jegy:</a:t>
            </a:r>
          </a:p>
        </p:txBody>
      </p:sp>
      <p:sp>
        <p:nvSpPr>
          <p:cNvPr id="46" name="Téglalap: lekerekített 45">
            <a:hlinkClick r:id="rId2" action="ppaction://hlinksldjump"/>
            <a:extLst>
              <a:ext uri="{FF2B5EF4-FFF2-40B4-BE49-F238E27FC236}">
                <a16:creationId xmlns:a16="http://schemas.microsoft.com/office/drawing/2014/main" id="{F7B4D0CD-F23B-4343-A079-10C7565E047C}"/>
              </a:ext>
            </a:extLst>
          </p:cNvPr>
          <p:cNvSpPr/>
          <p:nvPr/>
        </p:nvSpPr>
        <p:spPr>
          <a:xfrm>
            <a:off x="2017619" y="194963"/>
            <a:ext cx="3238501" cy="631584"/>
          </a:xfrm>
          <a:prstGeom prst="roundRect">
            <a:avLst/>
          </a:prstGeom>
          <a:solidFill>
            <a:srgbClr val="FFFF00">
              <a:alpha val="7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47" name="Téglalap: lekerekített 46">
            <a:extLst>
              <a:ext uri="{FF2B5EF4-FFF2-40B4-BE49-F238E27FC236}">
                <a16:creationId xmlns:a16="http://schemas.microsoft.com/office/drawing/2014/main" id="{B488E518-101E-8175-839E-80614C987D5F}"/>
              </a:ext>
            </a:extLst>
          </p:cNvPr>
          <p:cNvSpPr/>
          <p:nvPr/>
        </p:nvSpPr>
        <p:spPr>
          <a:xfrm>
            <a:off x="2094413" y="256880"/>
            <a:ext cx="540000" cy="540000"/>
          </a:xfrm>
          <a:prstGeom prst="roundRect">
            <a:avLst/>
          </a:prstGeom>
          <a:solidFill>
            <a:srgbClr val="FFC000">
              <a:alpha val="7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dirty="0"/>
              <a:t>1</a:t>
            </a:r>
          </a:p>
        </p:txBody>
      </p:sp>
      <p:sp>
        <p:nvSpPr>
          <p:cNvPr id="48" name="Téglalap: lekerekített 47">
            <a:extLst>
              <a:ext uri="{FF2B5EF4-FFF2-40B4-BE49-F238E27FC236}">
                <a16:creationId xmlns:a16="http://schemas.microsoft.com/office/drawing/2014/main" id="{0A7B3AB8-4154-D89B-FEE5-477872D03C1B}"/>
              </a:ext>
            </a:extLst>
          </p:cNvPr>
          <p:cNvSpPr/>
          <p:nvPr/>
        </p:nvSpPr>
        <p:spPr>
          <a:xfrm>
            <a:off x="2732024" y="256880"/>
            <a:ext cx="540000" cy="540000"/>
          </a:xfrm>
          <a:prstGeom prst="roundRect">
            <a:avLst/>
          </a:prstGeom>
          <a:solidFill>
            <a:srgbClr val="FFC000">
              <a:alpha val="7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dirty="0"/>
              <a:t>2</a:t>
            </a:r>
          </a:p>
        </p:txBody>
      </p:sp>
      <p:sp>
        <p:nvSpPr>
          <p:cNvPr id="49" name="Téglalap: lekerekített 48">
            <a:extLst>
              <a:ext uri="{FF2B5EF4-FFF2-40B4-BE49-F238E27FC236}">
                <a16:creationId xmlns:a16="http://schemas.microsoft.com/office/drawing/2014/main" id="{343A4692-32EF-D335-3F6F-078EEBFD7097}"/>
              </a:ext>
            </a:extLst>
          </p:cNvPr>
          <p:cNvSpPr/>
          <p:nvPr/>
        </p:nvSpPr>
        <p:spPr>
          <a:xfrm>
            <a:off x="3349947" y="256880"/>
            <a:ext cx="540000" cy="540000"/>
          </a:xfrm>
          <a:prstGeom prst="roundRect">
            <a:avLst/>
          </a:prstGeom>
          <a:solidFill>
            <a:srgbClr val="FFC000">
              <a:alpha val="7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dirty="0"/>
              <a:t>3</a:t>
            </a:r>
          </a:p>
        </p:txBody>
      </p:sp>
      <p:sp>
        <p:nvSpPr>
          <p:cNvPr id="50" name="Téglalap: lekerekített 49">
            <a:extLst>
              <a:ext uri="{FF2B5EF4-FFF2-40B4-BE49-F238E27FC236}">
                <a16:creationId xmlns:a16="http://schemas.microsoft.com/office/drawing/2014/main" id="{71B3D3EB-00BC-D7CF-64C5-E36244D4EF72}"/>
              </a:ext>
            </a:extLst>
          </p:cNvPr>
          <p:cNvSpPr/>
          <p:nvPr/>
        </p:nvSpPr>
        <p:spPr>
          <a:xfrm>
            <a:off x="3981223" y="257456"/>
            <a:ext cx="540000" cy="540000"/>
          </a:xfrm>
          <a:prstGeom prst="roundRect">
            <a:avLst/>
          </a:prstGeom>
          <a:solidFill>
            <a:srgbClr val="FFC000">
              <a:alpha val="7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dirty="0"/>
              <a:t>4</a:t>
            </a:r>
          </a:p>
        </p:txBody>
      </p:sp>
      <p:sp>
        <p:nvSpPr>
          <p:cNvPr id="51" name="Téglalap: lekerekített 50">
            <a:extLst>
              <a:ext uri="{FF2B5EF4-FFF2-40B4-BE49-F238E27FC236}">
                <a16:creationId xmlns:a16="http://schemas.microsoft.com/office/drawing/2014/main" id="{A5FF8FCB-0A6F-9490-3365-51638E8387DB}"/>
              </a:ext>
            </a:extLst>
          </p:cNvPr>
          <p:cNvSpPr/>
          <p:nvPr/>
        </p:nvSpPr>
        <p:spPr>
          <a:xfrm>
            <a:off x="4635923" y="267184"/>
            <a:ext cx="540000" cy="540000"/>
          </a:xfrm>
          <a:prstGeom prst="roundRect">
            <a:avLst/>
          </a:prstGeom>
          <a:solidFill>
            <a:srgbClr val="FFC000">
              <a:alpha val="7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200" dirty="0"/>
              <a:t>5</a:t>
            </a:r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F4B875B3-29A3-6526-19CB-2A2CCE140AB1}"/>
              </a:ext>
            </a:extLst>
          </p:cNvPr>
          <p:cNvSpPr txBox="1"/>
          <p:nvPr/>
        </p:nvSpPr>
        <p:spPr>
          <a:xfrm>
            <a:off x="412849" y="252083"/>
            <a:ext cx="635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  <a:sym typeface="Wingdings" panose="05000000000000000000" pitchFamily="2" charset="2"/>
              </a:rPr>
              <a:t>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53" name="Szövegdoboz 52">
            <a:extLst>
              <a:ext uri="{FF2B5EF4-FFF2-40B4-BE49-F238E27FC236}">
                <a16:creationId xmlns:a16="http://schemas.microsoft.com/office/drawing/2014/main" id="{571F8E8A-82C6-BF27-74A4-80CC11AEBAF8}"/>
              </a:ext>
            </a:extLst>
          </p:cNvPr>
          <p:cNvSpPr txBox="1"/>
          <p:nvPr/>
        </p:nvSpPr>
        <p:spPr>
          <a:xfrm>
            <a:off x="409602" y="248835"/>
            <a:ext cx="635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  <a:sym typeface="Wingdings" panose="05000000000000000000" pitchFamily="2" charset="2"/>
              </a:rPr>
              <a:t>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AEEDA04F-E5C7-27D8-DCB9-B94CED01E7F5}"/>
              </a:ext>
            </a:extLst>
          </p:cNvPr>
          <p:cNvSpPr txBox="1"/>
          <p:nvPr/>
        </p:nvSpPr>
        <p:spPr>
          <a:xfrm>
            <a:off x="404512" y="256880"/>
            <a:ext cx="635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55" name="Téglalap 54">
            <a:hlinkClick r:id="rId2" action="ppaction://hlinksldjump"/>
            <a:extLst>
              <a:ext uri="{FF2B5EF4-FFF2-40B4-BE49-F238E27FC236}">
                <a16:creationId xmlns:a16="http://schemas.microsoft.com/office/drawing/2014/main" id="{6F148644-A15C-BD5C-2867-DE76E13AA547}"/>
              </a:ext>
            </a:extLst>
          </p:cNvPr>
          <p:cNvSpPr/>
          <p:nvPr/>
        </p:nvSpPr>
        <p:spPr>
          <a:xfrm>
            <a:off x="13608" y="-3043"/>
            <a:ext cx="5303520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289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4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4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4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4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8.64198E-7 L -0.05608 -0.00093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500"/>
                            </p:stCondLst>
                            <p:childTnLst>
                              <p:par>
                                <p:cTn id="134" presetID="14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4" presetClass="exit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4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4" presetClass="exit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4" presetClass="exit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4" presetClass="exit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8.64198E-7 L -0.10347 -0.00247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4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500"/>
                            </p:stCondLst>
                            <p:childTnLst>
                              <p:par>
                                <p:cTn id="1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4" presetClass="exit" presetSubtype="1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4" presetClass="exit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4" presetClass="exit" presetSubtype="1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4" presetClass="exit" presetSubtype="1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4" presetClass="exit" presetSubtype="1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3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8.64198E-7 L -0.15608 -0.00247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3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91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2" fill="hold">
                      <p:stCondLst>
                        <p:cond delay="0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4" presetClass="exit" presetSubtype="1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4" presetClass="exit" presetSubtype="1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4" presetClass="exit" presetSubtype="1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4" presetClass="exit" presetSubtype="1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4" presetClass="exit" presetSubtype="1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4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00"/>
                            </p:stCondLst>
                            <p:childTnLst>
                              <p:par>
                                <p:cTn id="212" presetID="42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9.87654E-7 L -0.20955 -0.00401 " pathEditMode="relative" rAng="0" ptsTypes="AA">
                                      <p:cBhvr>
                                        <p:cTn id="21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86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2500"/>
                            </p:stCondLst>
                            <p:childTnLst>
                              <p:par>
                                <p:cTn id="215" presetID="6" presetClass="emph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6" dur="2000" fill="hold"/>
                                        <p:tgtEl>
                                          <p:spTgt spid="5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4500"/>
                            </p:stCondLst>
                            <p:childTnLst>
                              <p:par>
                                <p:cTn id="218" presetID="14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6" grpId="0" animBg="1"/>
      <p:bldP spid="46" grpId="1" animBg="1"/>
      <p:bldP spid="46" grpId="2" animBg="1"/>
      <p:bldP spid="46" grpId="3" animBg="1"/>
      <p:bldP spid="46" grpId="4" animBg="1"/>
      <p:bldP spid="46" grpId="5" animBg="1"/>
      <p:bldP spid="46" grpId="6" animBg="1"/>
      <p:bldP spid="47" grpId="0" animBg="1"/>
      <p:bldP spid="47" grpId="1" animBg="1"/>
      <p:bldP spid="47" grpId="2" animBg="1"/>
      <p:bldP spid="47" grpId="3" animBg="1"/>
      <p:bldP spid="47" grpId="4" animBg="1"/>
      <p:bldP spid="47" grpId="5" animBg="1"/>
      <p:bldP spid="48" grpId="0" animBg="1"/>
      <p:bldP spid="48" grpId="1" animBg="1"/>
      <p:bldP spid="48" grpId="2" animBg="1"/>
      <p:bldP spid="48" grpId="3" animBg="1"/>
      <p:bldP spid="48" grpId="4" animBg="1"/>
      <p:bldP spid="48" grpId="5" animBg="1"/>
      <p:bldP spid="48" grpId="6" animBg="1"/>
      <p:bldP spid="49" grpId="0" animBg="1"/>
      <p:bldP spid="49" grpId="1" animBg="1"/>
      <p:bldP spid="49" grpId="2" animBg="1"/>
      <p:bldP spid="49" grpId="3" animBg="1"/>
      <p:bldP spid="49" grpId="4" animBg="1"/>
      <p:bldP spid="49" grpId="5" animBg="1"/>
      <p:bldP spid="49" grpId="6" animBg="1"/>
      <p:bldP spid="50" grpId="0" animBg="1"/>
      <p:bldP spid="50" grpId="1" animBg="1"/>
      <p:bldP spid="50" grpId="2" animBg="1"/>
      <p:bldP spid="50" grpId="3" animBg="1"/>
      <p:bldP spid="50" grpId="4" animBg="1"/>
      <p:bldP spid="50" grpId="5" animBg="1"/>
      <p:bldP spid="50" grpId="6" animBg="1"/>
      <p:bldP spid="51" grpId="0" animBg="1"/>
      <p:bldP spid="51" grpId="1" animBg="1"/>
      <p:bldP spid="51" grpId="2" animBg="1"/>
      <p:bldP spid="51" grpId="3" animBg="1"/>
      <p:bldP spid="51" grpId="4" animBg="1"/>
      <p:bldP spid="51" grpId="5" animBg="1"/>
      <p:bldP spid="51" grpId="6" animBg="1"/>
      <p:bldP spid="51" grpId="7" animBg="1"/>
      <p:bldP spid="52" grpId="0"/>
      <p:bldP spid="52" grpId="1"/>
      <p:bldP spid="53" grpId="0"/>
      <p:bldP spid="54" grpId="0"/>
      <p:bldP spid="54" grpId="1"/>
      <p:bldP spid="55" grpId="0"/>
      <p:bldP spid="55" grpId="1"/>
      <p:bldP spid="55" grpId="2"/>
      <p:bldP spid="55" grpId="3"/>
      <p:bldP spid="55" grpId="4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781</Words>
  <Application>Microsoft Office PowerPoint</Application>
  <PresentationFormat>Diavetítés a képernyőre (16:9 oldalarány)</PresentationFormat>
  <Paragraphs>111</Paragraphs>
  <Slides>8</Slides>
  <Notes>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1" baseType="lpstr">
      <vt:lpstr>Arial</vt:lpstr>
      <vt:lpstr>Wingdings</vt:lpstr>
      <vt:lpstr>Simple Light</vt:lpstr>
      <vt:lpstr>Városi élet – a mindennapokban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János Kállay</cp:lastModifiedBy>
  <cp:revision>3</cp:revision>
  <dcterms:modified xsi:type="dcterms:W3CDTF">2025-02-10T22:28:52Z</dcterms:modified>
</cp:coreProperties>
</file>